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Robo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9F7071AB-EA31-49BC-B4D5-1548CB7F09D2}">
  <a:tblStyle styleId="{9F7071AB-EA31-49BC-B4D5-1548CB7F09D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regular.fntdata"/><Relationship Id="rId14" Type="http://schemas.openxmlformats.org/officeDocument/2006/relationships/slide" Target="slides/slide9.xml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Robo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8f0fe8a3a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38f0fe8a3a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8f0fe8a3a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38f0fe8a3a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8f0fe8a3a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38f0fe8a3a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8f0fe8a3a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8f0fe8a3a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8f0fe8a3a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38f0fe8a3a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38f0fe8a3a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38f0fe8a3a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38f0fe8a3a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38f0fe8a3a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8f0fe8a3a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38f0fe8a3a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AST Based Sequence to Sequence Natural Language Question to SQL Method</a:t>
            </a:r>
            <a:endParaRPr sz="2400"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Kai Yang, Tao Yu, Professor Dragomir Radev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Description - Dataset</a:t>
            </a:r>
            <a:endParaRPr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WikiSQL: very simple SQL queries, only contains select … from table where …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Atis/Geoquery/Scholar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Same SQL queries show </a:t>
            </a:r>
            <a:r>
              <a:rPr lang="en"/>
              <a:t>multiple</a:t>
            </a:r>
            <a:r>
              <a:rPr lang="en"/>
              <a:t> times in dataset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Same SQL queries show in both training and test dataset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All SQL queries is corresponding to only one database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Description - Evaluation Methods</a:t>
            </a:r>
            <a:endParaRPr/>
          </a:p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SQL queries exactly match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</a:t>
            </a:r>
            <a:r>
              <a:rPr lang="en"/>
              <a:t>rder-</a:t>
            </a:r>
            <a:r>
              <a:rPr lang="en"/>
              <a:t>insensitive</a:t>
            </a:r>
            <a:r>
              <a:rPr lang="en"/>
              <a:t>  in select clause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Extra space or bracket does not change </a:t>
            </a:r>
            <a:r>
              <a:rPr lang="en"/>
              <a:t>effectiveness</a:t>
            </a:r>
            <a:r>
              <a:rPr lang="en"/>
              <a:t> of the queries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</a:pPr>
            <a:r>
              <a:rPr lang="en"/>
              <a:t>SQL queries </a:t>
            </a:r>
            <a:r>
              <a:rPr lang="en"/>
              <a:t>execution</a:t>
            </a:r>
            <a:r>
              <a:rPr lang="en"/>
              <a:t> result match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Different SQL queries could generate same query result (like empty set)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</a:t>
            </a:r>
            <a:endParaRPr/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Prepared by LILY Project members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About 60 Database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About 5000 </a:t>
            </a:r>
            <a:r>
              <a:rPr lang="en"/>
              <a:t>natural</a:t>
            </a:r>
            <a:r>
              <a:rPr lang="en"/>
              <a:t> language and SQL query pairs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Evaluation</a:t>
            </a:r>
            <a:endParaRPr/>
          </a:p>
        </p:txBody>
      </p:sp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Parse golden queries and generated queries into syntax tree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Separate</a:t>
            </a:r>
            <a:r>
              <a:rPr lang="en"/>
              <a:t> SQL queries into several components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 each component, compare the different in tree structure of golden queries and generated queries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Approach</a:t>
            </a:r>
            <a:endParaRPr/>
          </a:p>
        </p:txBody>
      </p:sp>
      <p:pic>
        <p:nvPicPr>
          <p:cNvPr id="116" name="Google Shape;11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0325" y="1838575"/>
            <a:ext cx="4221725" cy="2243026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8"/>
          <p:cNvSpPr txBox="1"/>
          <p:nvPr/>
        </p:nvSpPr>
        <p:spPr>
          <a:xfrm>
            <a:off x="5822400" y="1439950"/>
            <a:ext cx="3009900" cy="33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root-&gt;statement</a:t>
            </a:r>
            <a:endParaRPr sz="11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statement-&gt;result,from,where</a:t>
            </a:r>
            <a:endParaRPr sz="11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result-&gt;column,colum</a:t>
            </a:r>
            <a:endParaRPr sz="11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column-&gt;col1</a:t>
            </a:r>
            <a:endParaRPr sz="11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column-&gt;col2</a:t>
            </a:r>
            <a:endParaRPr sz="11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from-&gt;table</a:t>
            </a:r>
            <a:endParaRPr sz="11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table-&gt;table1</a:t>
            </a:r>
            <a:endParaRPr sz="11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where-&gt;expression</a:t>
            </a:r>
            <a:endParaRPr sz="11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expression-&gt;left,operation,right</a:t>
            </a:r>
            <a:endParaRPr sz="11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left-&gt;column</a:t>
            </a:r>
            <a:endParaRPr sz="11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column-&gt;col3</a:t>
            </a:r>
            <a:endParaRPr sz="11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operation-&gt;=</a:t>
            </a:r>
            <a:endParaRPr sz="11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right-&gt;literal</a:t>
            </a:r>
            <a:endParaRPr sz="11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literal-&gt;1</a:t>
            </a:r>
            <a:endParaRPr sz="11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8"/>
          <p:cNvSpPr txBox="1"/>
          <p:nvPr/>
        </p:nvSpPr>
        <p:spPr>
          <a:xfrm>
            <a:off x="471850" y="1154900"/>
            <a:ext cx="7744800" cy="5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Parse train SQL into AST and generate a sequence of ordered grammar rules (from top to down and from left to right)</a:t>
            </a:r>
            <a:endParaRPr/>
          </a:p>
        </p:txBody>
      </p:sp>
      <p:sp>
        <p:nvSpPr>
          <p:cNvPr id="119" name="Google Shape;119;p18"/>
          <p:cNvSpPr/>
          <p:nvPr/>
        </p:nvSpPr>
        <p:spPr>
          <a:xfrm>
            <a:off x="4498775" y="2465000"/>
            <a:ext cx="976200" cy="5124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8"/>
          <p:cNvSpPr txBox="1"/>
          <p:nvPr/>
        </p:nvSpPr>
        <p:spPr>
          <a:xfrm>
            <a:off x="525275" y="4253425"/>
            <a:ext cx="4341000" cy="22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select col1,col2 from table1 where col3=1;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Approach</a:t>
            </a:r>
            <a:endParaRPr/>
          </a:p>
        </p:txBody>
      </p:sp>
      <p:sp>
        <p:nvSpPr>
          <p:cNvPr id="126" name="Google Shape;126;p19"/>
          <p:cNvSpPr txBox="1"/>
          <p:nvPr/>
        </p:nvSpPr>
        <p:spPr>
          <a:xfrm>
            <a:off x="1919925" y="4628950"/>
            <a:ext cx="4946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7" name="Google Shape;12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02825" y="4265050"/>
            <a:ext cx="6022250" cy="746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6725" y="1017800"/>
            <a:ext cx="4664191" cy="3276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</a:t>
            </a:r>
            <a:endParaRPr/>
          </a:p>
        </p:txBody>
      </p:sp>
      <p:graphicFrame>
        <p:nvGraphicFramePr>
          <p:cNvPr id="134" name="Google Shape;134;p20"/>
          <p:cNvGraphicFramePr/>
          <p:nvPr/>
        </p:nvGraphicFramePr>
        <p:xfrm>
          <a:off x="1235000" y="1927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{9F7071AB-EA31-49BC-B4D5-1548CB7F09D2}</a:tableStyleId>
              </a:tblPr>
              <a:tblGrid>
                <a:gridCol w="2926200"/>
                <a:gridCol w="2926200"/>
              </a:tblGrid>
              <a:tr h="2849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SQL Components</a:t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Accuracy</a:t>
                      </a:r>
                      <a:endParaRPr sz="1100"/>
                    </a:p>
                  </a:txBody>
                  <a:tcPr marT="63500" marB="63500" marR="63500" marL="63500"/>
                </a:tc>
              </a:tr>
              <a:tr h="2849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select</a:t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0.216</a:t>
                      </a:r>
                      <a:endParaRPr sz="1100"/>
                    </a:p>
                  </a:txBody>
                  <a:tcPr marT="63500" marB="63500" marR="63500" marL="63500"/>
                </a:tc>
              </a:tr>
              <a:tr h="2849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select_without_agg</a:t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0.140</a:t>
                      </a:r>
                      <a:endParaRPr sz="1100"/>
                    </a:p>
                  </a:txBody>
                  <a:tcPr marT="63500" marB="63500" marR="63500" marL="63500"/>
                </a:tc>
              </a:tr>
              <a:tr h="2849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select_agg</a:t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0.424</a:t>
                      </a:r>
                      <a:endParaRPr sz="1100"/>
                    </a:p>
                  </a:txBody>
                  <a:tcPr marT="63500" marB="63500" marR="63500" marL="63500"/>
                </a:tc>
              </a:tr>
              <a:tr h="2849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where_expression</a:t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0.029</a:t>
                      </a:r>
                      <a:endParaRPr sz="1100"/>
                    </a:p>
                  </a:txBody>
                  <a:tcPr marT="63500" marB="63500" marR="63500" marL="63500"/>
                </a:tc>
              </a:tr>
              <a:tr h="2849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where_operator</a:t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0.183</a:t>
                      </a:r>
                      <a:endParaRPr sz="1100"/>
                    </a:p>
                  </a:txBody>
                  <a:tcPr marT="63500" marB="63500" marR="63500" marL="63500"/>
                </a:tc>
              </a:tr>
              <a:tr h="2849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where_nested</a:t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0.040</a:t>
                      </a:r>
                      <a:endParaRPr sz="1100"/>
                    </a:p>
                  </a:txBody>
                  <a:tcPr marT="63500" marB="63500" marR="63500" marL="63500"/>
                </a:tc>
              </a:tr>
              <a:tr h="2849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group</a:t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0.047</a:t>
                      </a:r>
                      <a:endParaRPr sz="1100"/>
                    </a:p>
                  </a:txBody>
                  <a:tcPr marT="63500" marB="63500" marR="63500" marL="63500"/>
                </a:tc>
              </a:tr>
              <a:tr h="2849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order by</a:t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0.250</a:t>
                      </a:r>
                      <a:endParaRPr sz="1100"/>
                    </a:p>
                  </a:txBody>
                  <a:tcPr marT="63500" marB="63500" marR="63500" marL="63500"/>
                </a:tc>
              </a:tr>
              <a:tr h="2849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compound</a:t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0.000</a:t>
                      </a:r>
                      <a:endParaRPr sz="1100"/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135" name="Google Shape;135;p20"/>
          <p:cNvSpPr txBox="1"/>
          <p:nvPr/>
        </p:nvSpPr>
        <p:spPr>
          <a:xfrm>
            <a:off x="1079775" y="1036000"/>
            <a:ext cx="67341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Can only predict column name that shows in training data</a:t>
            </a:r>
            <a:endParaRPr/>
          </a:p>
          <a:p>
            <a: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Could not predict complex SQL queries (nested, compound clause)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 and Future Work</a:t>
            </a:r>
            <a:endParaRPr/>
          </a:p>
        </p:txBody>
      </p:sp>
      <p:sp>
        <p:nvSpPr>
          <p:cNvPr id="141" name="Google Shape;141;p2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proposed a new dataset and evaluation method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model served as a baseline of our NL2SQL task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capacity of this model is limited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could make progress to improve the result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