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8" r:id="rId5"/>
    <p:sldId id="259" r:id="rId6"/>
    <p:sldId id="261" r:id="rId7"/>
  </p:sldIdLst>
  <p:sldSz cx="27432000" cy="16459200"/>
  <p:notesSz cx="6858000" cy="9144000"/>
  <p:defaultText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napToGrid="0" snapToObjects="1">
      <p:cViewPr>
        <p:scale>
          <a:sx n="47" d="100"/>
          <a:sy n="47" d="100"/>
        </p:scale>
        <p:origin x="228" y="90"/>
      </p:cViewPr>
      <p:guideLst>
        <p:guide orient="horz" pos="5184"/>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a:t>Click to edit Master title style</a:t>
            </a:r>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53D7A8-1F1E-8044-9F3E-D49BE3D1CC50}" type="datetimeFigureOut">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50565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401953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03733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85733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a:t>Click to edit Master title style</a:t>
            </a:r>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3D7A8-1F1E-8044-9F3E-D49BE3D1CC50}" type="datetimeFigureOut">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76735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53D7A8-1F1E-8044-9F3E-D49BE3D1CC50}" type="datetimeFigureOut">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289408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53D7A8-1F1E-8044-9F3E-D49BE3D1CC50}" type="datetimeFigureOut">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290182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53D7A8-1F1E-8044-9F3E-D49BE3D1CC50}" type="datetimeFigureOut">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86625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3D7A8-1F1E-8044-9F3E-D49BE3D1CC50}" type="datetimeFigureOut">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92434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a:t>Click to edit Master title style</a:t>
            </a:r>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753D7A8-1F1E-8044-9F3E-D49BE3D1CC50}" type="datetimeFigureOut">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90186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a:t>Click to edit Master title style</a:t>
            </a:r>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753D7A8-1F1E-8044-9F3E-D49BE3D1CC50}" type="datetimeFigureOut">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95433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802" tIns="125401" rIns="250802" bIns="125401" rtlCol="0" anchor="ctr">
            <a:normAutofit/>
          </a:bodyPr>
          <a:lstStyle/>
          <a:p>
            <a:r>
              <a:rPr lang="en-US"/>
              <a:t>Click to edit Master title style</a:t>
            </a:r>
          </a:p>
        </p:txBody>
      </p:sp>
      <p:sp>
        <p:nvSpPr>
          <p:cNvPr id="3" name="Text Placeholder 2"/>
          <p:cNvSpPr>
            <a:spLocks noGrp="1"/>
          </p:cNvSpPr>
          <p:nvPr>
            <p:ph type="body" idx="1"/>
          </p:nvPr>
        </p:nvSpPr>
        <p:spPr>
          <a:xfrm>
            <a:off x="1371600" y="3840481"/>
            <a:ext cx="24688800" cy="10862311"/>
          </a:xfrm>
          <a:prstGeom prst="rect">
            <a:avLst/>
          </a:prstGeom>
        </p:spPr>
        <p:txBody>
          <a:bodyPr vert="horz" lIns="250802" tIns="125401" rIns="250802" bIns="1254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71600" y="15255241"/>
            <a:ext cx="6400800" cy="8763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4753D7A8-1F1E-8044-9F3E-D49BE3D1CC50}" type="datetimeFigureOut">
              <a:t>12/5/2018</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39C1E372-0626-2842-8F90-F95181A2701B}" type="slidenum">
              <a:t>‹#›</a:t>
            </a:fld>
            <a:endParaRPr lang="en-US"/>
          </a:p>
        </p:txBody>
      </p:sp>
    </p:spTree>
    <p:extLst>
      <p:ext uri="{BB962C8B-B14F-4D97-AF65-F5344CB8AC3E}">
        <p14:creationId xmlns:p14="http://schemas.microsoft.com/office/powerpoint/2010/main" val="3982854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008"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1254008" rtl="0" eaLnBrk="1" latinLnBrk="0" hangingPunct="1">
        <a:spcBef>
          <a:spcPct val="20000"/>
        </a:spcBef>
        <a:buFont typeface="Arial"/>
        <a:buChar char="•"/>
        <a:defRPr sz="8800" kern="1200">
          <a:solidFill>
            <a:schemeClr val="tx1"/>
          </a:solidFill>
          <a:latin typeface="+mn-lt"/>
          <a:ea typeface="+mn-ea"/>
          <a:cs typeface="+mn-cs"/>
        </a:defRPr>
      </a:lvl1pPr>
      <a:lvl2pPr marL="2037763" indent="-783755" algn="l" defTabSz="1254008" rtl="0" eaLnBrk="1" latinLnBrk="0" hangingPunct="1">
        <a:spcBef>
          <a:spcPct val="20000"/>
        </a:spcBef>
        <a:buFont typeface="Arial"/>
        <a:buChar char="–"/>
        <a:defRPr sz="7700" kern="1200">
          <a:solidFill>
            <a:schemeClr val="tx1"/>
          </a:solidFill>
          <a:latin typeface="+mn-lt"/>
          <a:ea typeface="+mn-ea"/>
          <a:cs typeface="+mn-cs"/>
        </a:defRPr>
      </a:lvl2pPr>
      <a:lvl3pPr marL="3135020" indent="-627004" algn="l" defTabSz="1254008" rtl="0" eaLnBrk="1" latinLnBrk="0" hangingPunct="1">
        <a:spcBef>
          <a:spcPct val="20000"/>
        </a:spcBef>
        <a:buFont typeface="Arial"/>
        <a:buChar char="•"/>
        <a:defRPr sz="6600" kern="1200">
          <a:solidFill>
            <a:schemeClr val="tx1"/>
          </a:solidFill>
          <a:latin typeface="+mn-lt"/>
          <a:ea typeface="+mn-ea"/>
          <a:cs typeface="+mn-cs"/>
        </a:defRPr>
      </a:lvl3pPr>
      <a:lvl4pPr marL="4389029" indent="-627004" algn="l" defTabSz="1254008" rtl="0" eaLnBrk="1" latinLnBrk="0" hangingPunct="1">
        <a:spcBef>
          <a:spcPct val="20000"/>
        </a:spcBef>
        <a:buFont typeface="Arial"/>
        <a:buChar char="–"/>
        <a:defRPr sz="5500" kern="1200">
          <a:solidFill>
            <a:schemeClr val="tx1"/>
          </a:solidFill>
          <a:latin typeface="+mn-lt"/>
          <a:ea typeface="+mn-ea"/>
          <a:cs typeface="+mn-cs"/>
        </a:defRPr>
      </a:lvl4pPr>
      <a:lvl5pPr marL="5643037" indent="-627004" algn="l" defTabSz="1254008" rtl="0" eaLnBrk="1" latinLnBrk="0" hangingPunct="1">
        <a:spcBef>
          <a:spcPct val="20000"/>
        </a:spcBef>
        <a:buFont typeface="Arial"/>
        <a:buChar char="»"/>
        <a:defRPr sz="5500" kern="1200">
          <a:solidFill>
            <a:schemeClr val="tx1"/>
          </a:solidFill>
          <a:latin typeface="+mn-lt"/>
          <a:ea typeface="+mn-ea"/>
          <a:cs typeface="+mn-cs"/>
        </a:defRPr>
      </a:lvl5pPr>
      <a:lvl6pPr marL="6897045" indent="-627004" algn="l" defTabSz="1254008" rtl="0" eaLnBrk="1" latinLnBrk="0" hangingPunct="1">
        <a:spcBef>
          <a:spcPct val="20000"/>
        </a:spcBef>
        <a:buFont typeface="Arial"/>
        <a:buChar char="•"/>
        <a:defRPr sz="5500" kern="1200">
          <a:solidFill>
            <a:schemeClr val="tx1"/>
          </a:solidFill>
          <a:latin typeface="+mn-lt"/>
          <a:ea typeface="+mn-ea"/>
          <a:cs typeface="+mn-cs"/>
        </a:defRPr>
      </a:lvl6pPr>
      <a:lvl7pPr marL="8151053" indent="-627004" algn="l" defTabSz="1254008" rtl="0" eaLnBrk="1" latinLnBrk="0" hangingPunct="1">
        <a:spcBef>
          <a:spcPct val="20000"/>
        </a:spcBef>
        <a:buFont typeface="Arial"/>
        <a:buChar char="•"/>
        <a:defRPr sz="5500" kern="1200">
          <a:solidFill>
            <a:schemeClr val="tx1"/>
          </a:solidFill>
          <a:latin typeface="+mn-lt"/>
          <a:ea typeface="+mn-ea"/>
          <a:cs typeface="+mn-cs"/>
        </a:defRPr>
      </a:lvl7pPr>
      <a:lvl8pPr marL="9405061" indent="-627004" algn="l" defTabSz="1254008" rtl="0" eaLnBrk="1" latinLnBrk="0" hangingPunct="1">
        <a:spcBef>
          <a:spcPct val="20000"/>
        </a:spcBef>
        <a:buFont typeface="Arial"/>
        <a:buChar char="•"/>
        <a:defRPr sz="5500" kern="1200">
          <a:solidFill>
            <a:schemeClr val="tx1"/>
          </a:solidFill>
          <a:latin typeface="+mn-lt"/>
          <a:ea typeface="+mn-ea"/>
          <a:cs typeface="+mn-cs"/>
        </a:defRPr>
      </a:lvl8pPr>
      <a:lvl9pPr marL="10659069" indent="-627004" algn="l" defTabSz="1254008"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1.xml"/><Relationship Id="rId6" Type="http://schemas.openxmlformats.org/officeDocument/2006/relationships/image" Target="../media/image5.tm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 Id="rId5" Type="http://schemas.openxmlformats.org/officeDocument/2006/relationships/image" Target="../media/image11.tmp"/><Relationship Id="rId4" Type="http://schemas.openxmlformats.org/officeDocument/2006/relationships/image" Target="../media/image10.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icture 302">
            <a:extLst>
              <a:ext uri="{FF2B5EF4-FFF2-40B4-BE49-F238E27FC236}">
                <a16:creationId xmlns:a16="http://schemas.microsoft.com/office/drawing/2014/main" id="{9506EED0-334D-467B-A7E3-A49234CF3A0D}"/>
              </a:ext>
            </a:extLst>
          </p:cNvPr>
          <p:cNvPicPr>
            <a:picLocks noChangeAspect="1"/>
          </p:cNvPicPr>
          <p:nvPr/>
        </p:nvPicPr>
        <p:blipFill>
          <a:blip r:embed="rId2"/>
          <a:stretch>
            <a:fillRect/>
          </a:stretch>
        </p:blipFill>
        <p:spPr>
          <a:xfrm>
            <a:off x="7841799" y="3884234"/>
            <a:ext cx="11182001" cy="8255869"/>
          </a:xfrm>
          <a:prstGeom prst="rect">
            <a:avLst/>
          </a:prstGeom>
        </p:spPr>
      </p:pic>
      <p:sp>
        <p:nvSpPr>
          <p:cNvPr id="6" name="Text Box 233"/>
          <p:cNvSpPr txBox="1">
            <a:spLocks noChangeArrowheads="1"/>
          </p:cNvSpPr>
          <p:nvPr/>
        </p:nvSpPr>
        <p:spPr bwMode="auto">
          <a:xfrm>
            <a:off x="828400" y="3746500"/>
            <a:ext cx="618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7" name="Text Box 234"/>
          <p:cNvSpPr txBox="1">
            <a:spLocks noChangeArrowheads="1"/>
          </p:cNvSpPr>
          <p:nvPr/>
        </p:nvSpPr>
        <p:spPr bwMode="auto">
          <a:xfrm>
            <a:off x="828400" y="3455352"/>
            <a:ext cx="17922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Introduction</a:t>
            </a:r>
          </a:p>
        </p:txBody>
      </p:sp>
      <p:sp>
        <p:nvSpPr>
          <p:cNvPr id="8" name="Text Box 235"/>
          <p:cNvSpPr txBox="1">
            <a:spLocks noChangeArrowheads="1"/>
          </p:cNvSpPr>
          <p:nvPr/>
        </p:nvSpPr>
        <p:spPr bwMode="auto">
          <a:xfrm>
            <a:off x="828400" y="3991927"/>
            <a:ext cx="5877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latin typeface="Helvetica" charset="0"/>
              </a:rPr>
              <a:t>Recent neural architecture search techniques have achieved state-of-the-art performance in image classification and language modeling, but applications to other machine learning tasks have been lacking. We present the first application of neural architecture search to part of speech tagging. We adapt the DARTS approach to neural architecture search (Liu et al., 2018) to part of speech tagging and achieve encouraging performance. We then introduce </a:t>
            </a:r>
            <a:r>
              <a:rPr lang="en-US" sz="1800" dirty="0" err="1">
                <a:latin typeface="Helvetica" charset="0"/>
              </a:rPr>
              <a:t>BiDARTS</a:t>
            </a:r>
            <a:r>
              <a:rPr lang="en-US" sz="1800" dirty="0">
                <a:latin typeface="Helvetica" charset="0"/>
              </a:rPr>
              <a:t>, a bidirectional version of DARTS. </a:t>
            </a:r>
            <a:r>
              <a:rPr lang="en-US" sz="1800" dirty="0" err="1">
                <a:latin typeface="Helvetica" charset="0"/>
              </a:rPr>
              <a:t>BiDARTS</a:t>
            </a:r>
            <a:r>
              <a:rPr lang="en-US" sz="1800" dirty="0">
                <a:latin typeface="Helvetica" charset="0"/>
              </a:rPr>
              <a:t> consistently outperforms DARTS on part of speech tagging, and an ablation study shows </a:t>
            </a:r>
            <a:r>
              <a:rPr lang="en-US" sz="1800" dirty="0" err="1">
                <a:latin typeface="Helvetica" charset="0"/>
              </a:rPr>
              <a:t>BiDARTS</a:t>
            </a:r>
            <a:r>
              <a:rPr lang="en-US" sz="1800" dirty="0">
                <a:latin typeface="Helvetica" charset="0"/>
              </a:rPr>
              <a:t> is competitive with a state-of-the-art part of speech tagger. We conclude with a surprising empirical result that suggests that random DARTS architectures are just as effective as those obtained through extensive architecture search.</a:t>
            </a:r>
            <a:endParaRPr lang="en-US" sz="1800" dirty="0">
              <a:latin typeface="Helvetica" charset="0"/>
              <a:cs typeface="+mn-cs"/>
            </a:endParaRPr>
          </a:p>
        </p:txBody>
      </p:sp>
      <p:sp>
        <p:nvSpPr>
          <p:cNvPr id="9" name="Text Box 237"/>
          <p:cNvSpPr txBox="1">
            <a:spLocks noChangeArrowheads="1"/>
          </p:cNvSpPr>
          <p:nvPr/>
        </p:nvSpPr>
        <p:spPr bwMode="auto">
          <a:xfrm>
            <a:off x="828400" y="9707563"/>
            <a:ext cx="17427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Experiment</a:t>
            </a:r>
          </a:p>
        </p:txBody>
      </p:sp>
      <p:sp>
        <p:nvSpPr>
          <p:cNvPr id="10" name="Text Box 238"/>
          <p:cNvSpPr txBox="1">
            <a:spLocks noChangeArrowheads="1"/>
          </p:cNvSpPr>
          <p:nvPr/>
        </p:nvSpPr>
        <p:spPr bwMode="auto">
          <a:xfrm>
            <a:off x="828400" y="10269538"/>
            <a:ext cx="58772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solidFill>
                  <a:srgbClr val="000000"/>
                </a:solidFill>
                <a:latin typeface="Helvetica" charset="0"/>
              </a:rPr>
              <a:t>Most neural architecture search techniques have been applied to image classification or language modeling. However, the extensive research on image classification and language modeling makes it easy to define a search space that all but guarantees a suitable architecture will be found. Furthermore, basing neural architecture search strategies on previous human success in neural network design introduces a human bias which precludes discovery of novel types of neural networks. Neural architecture search has the potential to make machine learning accessible to non-experts. For this to be useful, it must succeed on a variety of tasks.</a:t>
            </a:r>
          </a:p>
          <a:p>
            <a:pPr>
              <a:defRPr/>
            </a:pPr>
            <a:endParaRPr lang="en-US" sz="1800" dirty="0">
              <a:solidFill>
                <a:srgbClr val="000000"/>
              </a:solidFill>
              <a:latin typeface="Helvetica" charset="0"/>
              <a:cs typeface="+mn-cs"/>
            </a:endParaRPr>
          </a:p>
          <a:p>
            <a:pPr>
              <a:defRPr/>
            </a:pPr>
            <a:r>
              <a:rPr lang="en-US" sz="1800" dirty="0">
                <a:solidFill>
                  <a:srgbClr val="000000"/>
                </a:solidFill>
                <a:latin typeface="Helvetica" charset="0"/>
              </a:rPr>
              <a:t>To this end, we compare DARTS tagging accuracy with that of </a:t>
            </a:r>
            <a:r>
              <a:rPr lang="en-US" sz="1800" dirty="0" err="1">
                <a:solidFill>
                  <a:srgbClr val="000000"/>
                </a:solidFill>
                <a:latin typeface="Helvetica" charset="0"/>
              </a:rPr>
              <a:t>jPTDP</a:t>
            </a:r>
            <a:r>
              <a:rPr lang="en-US" sz="1800" dirty="0">
                <a:solidFill>
                  <a:srgbClr val="000000"/>
                </a:solidFill>
                <a:latin typeface="Helvetica" charset="0"/>
              </a:rPr>
              <a:t> (Nguyen and </a:t>
            </a:r>
            <a:r>
              <a:rPr lang="en-US" sz="1800" dirty="0" err="1">
                <a:solidFill>
                  <a:srgbClr val="000000"/>
                </a:solidFill>
                <a:latin typeface="Helvetica" charset="0"/>
              </a:rPr>
              <a:t>Verspoor</a:t>
            </a:r>
            <a:r>
              <a:rPr lang="en-US" sz="1800" dirty="0">
                <a:solidFill>
                  <a:srgbClr val="000000"/>
                </a:solidFill>
                <a:latin typeface="Helvetica" charset="0"/>
              </a:rPr>
              <a:t>, 2018), a state-of-the-art part of speech tagger.  We also introduce </a:t>
            </a:r>
            <a:r>
              <a:rPr lang="en-US" sz="1800" dirty="0" err="1">
                <a:solidFill>
                  <a:srgbClr val="000000"/>
                </a:solidFill>
                <a:latin typeface="Helvetica" charset="0"/>
              </a:rPr>
              <a:t>BiDARTS</a:t>
            </a:r>
            <a:r>
              <a:rPr lang="en-US" sz="1800" dirty="0">
                <a:solidFill>
                  <a:srgbClr val="000000"/>
                </a:solidFill>
                <a:latin typeface="Helvetica" charset="0"/>
              </a:rPr>
              <a:t>, a bidirectional version of DARTS.  We compare the part of speech tagging accuracies across 60 Universal Dependencies v2.2 treebanks.  </a:t>
            </a:r>
            <a:endParaRPr lang="en-US" sz="1800" dirty="0">
              <a:solidFill>
                <a:srgbClr val="000000"/>
              </a:solidFill>
              <a:latin typeface="Helvetica" charset="0"/>
              <a:cs typeface="+mn-cs"/>
            </a:endParaRPr>
          </a:p>
        </p:txBody>
      </p:sp>
      <p:sp>
        <p:nvSpPr>
          <p:cNvPr id="11" name="Text Box 243"/>
          <p:cNvSpPr txBox="1">
            <a:spLocks noChangeArrowheads="1"/>
          </p:cNvSpPr>
          <p:nvPr/>
        </p:nvSpPr>
        <p:spPr bwMode="auto">
          <a:xfrm>
            <a:off x="20675600" y="3281680"/>
            <a:ext cx="12112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0071EE"/>
                </a:solidFill>
                <a:latin typeface="Helvetica" charset="0"/>
                <a:cs typeface="+mn-cs"/>
              </a:rPr>
              <a:t>Results</a:t>
            </a:r>
          </a:p>
        </p:txBody>
      </p:sp>
      <p:sp>
        <p:nvSpPr>
          <p:cNvPr id="12" name="Text Box 244"/>
          <p:cNvSpPr txBox="1">
            <a:spLocks noChangeArrowheads="1"/>
          </p:cNvSpPr>
          <p:nvPr/>
        </p:nvSpPr>
        <p:spPr bwMode="auto">
          <a:xfrm>
            <a:off x="20675600" y="3834130"/>
            <a:ext cx="584227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solidFill>
                  <a:srgbClr val="000000"/>
                </a:solidFill>
                <a:latin typeface="Helvetica" charset="0"/>
              </a:rPr>
              <a:t>Notice that </a:t>
            </a:r>
            <a:r>
              <a:rPr lang="en-US" sz="1800" dirty="0" err="1">
                <a:solidFill>
                  <a:srgbClr val="000000"/>
                </a:solidFill>
                <a:latin typeface="Helvetica" charset="0"/>
              </a:rPr>
              <a:t>BiDARTS</a:t>
            </a:r>
            <a:r>
              <a:rPr lang="en-US" sz="1800" dirty="0">
                <a:solidFill>
                  <a:srgbClr val="000000"/>
                </a:solidFill>
                <a:latin typeface="Helvetica" charset="0"/>
              </a:rPr>
              <a:t> outperforms DARTS in almost every case. As the first bidirectional neural architecture search approach, this suggests that future neural architecture search techniques should consider bidirectional recurrent cells over unidirectional ones whenever feasible. </a:t>
            </a:r>
          </a:p>
          <a:p>
            <a:pPr>
              <a:defRPr/>
            </a:pPr>
            <a:endParaRPr lang="en-US" sz="1800" dirty="0">
              <a:solidFill>
                <a:srgbClr val="000000"/>
              </a:solidFill>
              <a:latin typeface="Helvetica" charset="0"/>
            </a:endParaRPr>
          </a:p>
          <a:p>
            <a:pPr>
              <a:defRPr/>
            </a:pPr>
            <a:r>
              <a:rPr lang="en-US" sz="1800" dirty="0">
                <a:solidFill>
                  <a:srgbClr val="000000"/>
                </a:solidFill>
                <a:latin typeface="Helvetica" charset="0"/>
              </a:rPr>
              <a:t>The performance should be contrasted with the amount of human effort required to design the neural network architectures. While </a:t>
            </a:r>
            <a:r>
              <a:rPr lang="en-US" sz="1800" dirty="0" err="1">
                <a:solidFill>
                  <a:srgbClr val="000000"/>
                </a:solidFill>
                <a:latin typeface="Helvetica" charset="0"/>
              </a:rPr>
              <a:t>jPTDP</a:t>
            </a:r>
            <a:r>
              <a:rPr lang="en-US" sz="1800" dirty="0">
                <a:solidFill>
                  <a:srgbClr val="000000"/>
                </a:solidFill>
                <a:latin typeface="Helvetica" charset="0"/>
              </a:rPr>
              <a:t> required significant time and human effort, the DARTS and </a:t>
            </a:r>
            <a:r>
              <a:rPr lang="en-US" sz="1800" dirty="0" err="1">
                <a:solidFill>
                  <a:srgbClr val="000000"/>
                </a:solidFill>
                <a:latin typeface="Helvetica" charset="0"/>
              </a:rPr>
              <a:t>BiDARTS</a:t>
            </a:r>
            <a:r>
              <a:rPr lang="en-US" sz="1800" dirty="0">
                <a:solidFill>
                  <a:srgbClr val="000000"/>
                </a:solidFill>
                <a:latin typeface="Helvetica" charset="0"/>
              </a:rPr>
              <a:t> architectures were discovered in a single GPU day by executing a single command.</a:t>
            </a:r>
          </a:p>
          <a:p>
            <a:pPr>
              <a:defRPr/>
            </a:pPr>
            <a:endParaRPr lang="en-US" sz="1800" dirty="0">
              <a:solidFill>
                <a:srgbClr val="000000"/>
              </a:solidFill>
              <a:latin typeface="Helvetica" charset="0"/>
            </a:endParaRPr>
          </a:p>
          <a:p>
            <a:pPr>
              <a:defRPr/>
            </a:pPr>
            <a:r>
              <a:rPr lang="en-US" sz="1800" dirty="0">
                <a:solidFill>
                  <a:srgbClr val="000000"/>
                </a:solidFill>
                <a:latin typeface="Helvetica" charset="0"/>
              </a:rPr>
              <a:t>Notably, </a:t>
            </a:r>
            <a:r>
              <a:rPr lang="en-US" sz="1800" dirty="0" err="1">
                <a:solidFill>
                  <a:srgbClr val="000000"/>
                </a:solidFill>
                <a:latin typeface="Helvetica" charset="0"/>
              </a:rPr>
              <a:t>BiDARTS</a:t>
            </a:r>
            <a:r>
              <a:rPr lang="en-US" sz="1800" dirty="0">
                <a:solidFill>
                  <a:srgbClr val="000000"/>
                </a:solidFill>
                <a:latin typeface="Helvetica" charset="0"/>
              </a:rPr>
              <a:t> achieves comparable accuracy with </a:t>
            </a:r>
            <a:r>
              <a:rPr lang="en-US" sz="1800" dirty="0" err="1">
                <a:solidFill>
                  <a:srgbClr val="000000"/>
                </a:solidFill>
                <a:latin typeface="Helvetica" charset="0"/>
              </a:rPr>
              <a:t>jPTDP</a:t>
            </a:r>
            <a:r>
              <a:rPr lang="en-US" sz="1800" dirty="0">
                <a:solidFill>
                  <a:srgbClr val="000000"/>
                </a:solidFill>
                <a:latin typeface="Helvetica" charset="0"/>
              </a:rPr>
              <a:t> when character embeddings are removed. This suggests that the presence of the character embeddings was a principal factor in </a:t>
            </a:r>
            <a:r>
              <a:rPr lang="en-US" sz="1800" dirty="0" err="1">
                <a:solidFill>
                  <a:srgbClr val="000000"/>
                </a:solidFill>
                <a:latin typeface="Helvetica" charset="0"/>
              </a:rPr>
              <a:t>jPTDP</a:t>
            </a:r>
            <a:r>
              <a:rPr lang="en-US" sz="1800" dirty="0">
                <a:solidFill>
                  <a:srgbClr val="000000"/>
                </a:solidFill>
                <a:latin typeface="Helvetica" charset="0"/>
              </a:rPr>
              <a:t> obtaining higher accuracy, and that the </a:t>
            </a:r>
            <a:r>
              <a:rPr lang="en-US" sz="1800" dirty="0" err="1">
                <a:solidFill>
                  <a:srgbClr val="000000"/>
                </a:solidFill>
                <a:latin typeface="Helvetica" charset="0"/>
              </a:rPr>
              <a:t>BiDARTS</a:t>
            </a:r>
            <a:r>
              <a:rPr lang="en-US" sz="1800" dirty="0">
                <a:solidFill>
                  <a:srgbClr val="000000"/>
                </a:solidFill>
                <a:latin typeface="Helvetica" charset="0"/>
              </a:rPr>
              <a:t> architecture is effective at part of speech tagging. </a:t>
            </a:r>
            <a:endParaRPr lang="en-US" sz="1800" dirty="0">
              <a:solidFill>
                <a:srgbClr val="000000"/>
              </a:solidFill>
              <a:latin typeface="Helvetica" charset="0"/>
              <a:cs typeface="+mn-cs"/>
            </a:endParaRPr>
          </a:p>
        </p:txBody>
      </p:sp>
      <p:sp>
        <p:nvSpPr>
          <p:cNvPr id="13" name="Text Box 245"/>
          <p:cNvSpPr txBox="1">
            <a:spLocks noChangeArrowheads="1"/>
          </p:cNvSpPr>
          <p:nvPr/>
        </p:nvSpPr>
        <p:spPr bwMode="auto">
          <a:xfrm>
            <a:off x="20675600" y="9556068"/>
            <a:ext cx="1708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Conclusion</a:t>
            </a:r>
          </a:p>
        </p:txBody>
      </p:sp>
      <p:sp>
        <p:nvSpPr>
          <p:cNvPr id="14" name="Text Box 246"/>
          <p:cNvSpPr txBox="1">
            <a:spLocks noChangeArrowheads="1"/>
          </p:cNvSpPr>
          <p:nvPr/>
        </p:nvSpPr>
        <p:spPr bwMode="auto">
          <a:xfrm>
            <a:off x="20675600" y="10118043"/>
            <a:ext cx="584227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solidFill>
                  <a:srgbClr val="000000"/>
                </a:solidFill>
                <a:latin typeface="Helvetica" charset="0"/>
              </a:rPr>
              <a:t>Neural architecture search has the potential to make machine learning accessible to non-experts However, to date it has mainly been applied to image recognition and language modeling. In order to be useful, it must first be applied to a wide range of machine learning tasks. We present the first application of neural architecture search to part of speech tagging and achieve satisfactory results. These results are further improved by </a:t>
            </a:r>
            <a:r>
              <a:rPr lang="en-US" sz="1800" dirty="0" err="1">
                <a:solidFill>
                  <a:srgbClr val="000000"/>
                </a:solidFill>
                <a:latin typeface="Helvetica" charset="0"/>
              </a:rPr>
              <a:t>BiDARTS</a:t>
            </a:r>
            <a:r>
              <a:rPr lang="en-US" sz="1800" dirty="0">
                <a:solidFill>
                  <a:srgbClr val="000000"/>
                </a:solidFill>
                <a:latin typeface="Helvetica" charset="0"/>
              </a:rPr>
              <a:t>, the first neural architecture search approach which searches for bidirectional recurrent cells.</a:t>
            </a:r>
            <a:endParaRPr lang="en-US" sz="1800" dirty="0">
              <a:solidFill>
                <a:srgbClr val="000000"/>
              </a:solidFill>
              <a:latin typeface="Helvetica" charset="0"/>
              <a:cs typeface="+mn-cs"/>
            </a:endParaRPr>
          </a:p>
        </p:txBody>
      </p:sp>
      <p:sp>
        <p:nvSpPr>
          <p:cNvPr id="15" name="Text Box 247"/>
          <p:cNvSpPr txBox="1">
            <a:spLocks noChangeArrowheads="1"/>
          </p:cNvSpPr>
          <p:nvPr/>
        </p:nvSpPr>
        <p:spPr bwMode="auto">
          <a:xfrm>
            <a:off x="20675600" y="13309242"/>
            <a:ext cx="20716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solidFill>
                  <a:srgbClr val="0071EE"/>
                </a:solidFill>
                <a:latin typeface="Helvetica" charset="0"/>
                <a:cs typeface="+mn-cs"/>
              </a:rPr>
              <a:t>Acknowledgement</a:t>
            </a:r>
          </a:p>
        </p:txBody>
      </p:sp>
      <p:sp>
        <p:nvSpPr>
          <p:cNvPr id="16" name="Text Box 249"/>
          <p:cNvSpPr txBox="1">
            <a:spLocks noChangeArrowheads="1"/>
          </p:cNvSpPr>
          <p:nvPr/>
        </p:nvSpPr>
        <p:spPr bwMode="auto">
          <a:xfrm>
            <a:off x="20675600" y="13772792"/>
            <a:ext cx="5842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Helvetica" charset="0"/>
                <a:cs typeface="+mn-cs"/>
              </a:rPr>
              <a:t>Thanks to Drago for a great ANLP class as well as an incredible semester of research!</a:t>
            </a:r>
          </a:p>
        </p:txBody>
      </p:sp>
      <p:sp>
        <p:nvSpPr>
          <p:cNvPr id="17" name="Text Box 250"/>
          <p:cNvSpPr txBox="1">
            <a:spLocks noChangeArrowheads="1"/>
          </p:cNvSpPr>
          <p:nvPr/>
        </p:nvSpPr>
        <p:spPr bwMode="auto">
          <a:xfrm>
            <a:off x="4396154" y="1517650"/>
            <a:ext cx="2025747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600" dirty="0">
                <a:latin typeface="Helvetica" charset="0"/>
                <a:cs typeface="+mn-cs"/>
              </a:rPr>
              <a:t>Garrett Bingham and Dragomir Radev</a:t>
            </a:r>
            <a:endParaRPr lang="en-US" sz="3600" baseline="30000" dirty="0">
              <a:cs typeface="+mn-cs"/>
            </a:endParaRPr>
          </a:p>
        </p:txBody>
      </p:sp>
      <p:sp>
        <p:nvSpPr>
          <p:cNvPr id="18" name="Text Box 40"/>
          <p:cNvSpPr txBox="1">
            <a:spLocks noChangeArrowheads="1"/>
          </p:cNvSpPr>
          <p:nvPr/>
        </p:nvSpPr>
        <p:spPr bwMode="auto">
          <a:xfrm>
            <a:off x="4396154" y="493713"/>
            <a:ext cx="2093530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5200" dirty="0">
                <a:solidFill>
                  <a:srgbClr val="0071EE"/>
                </a:solidFill>
                <a:latin typeface="Helvetica" charset="0"/>
                <a:cs typeface="+mn-cs"/>
              </a:rPr>
              <a:t>Part of Speech Tagging with Neural Architecture Search</a:t>
            </a:r>
            <a:endParaRPr lang="en-US" dirty="0">
              <a:solidFill>
                <a:srgbClr val="0071EE"/>
              </a:solidFill>
              <a:cs typeface="+mn-cs"/>
            </a:endParaRPr>
          </a:p>
        </p:txBody>
      </p:sp>
      <p:sp>
        <p:nvSpPr>
          <p:cNvPr id="19" name="Text Box 251"/>
          <p:cNvSpPr txBox="1">
            <a:spLocks noChangeArrowheads="1"/>
          </p:cNvSpPr>
          <p:nvPr/>
        </p:nvSpPr>
        <p:spPr bwMode="auto">
          <a:xfrm>
            <a:off x="4412175" y="2179638"/>
            <a:ext cx="2023989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800" dirty="0">
                <a:solidFill>
                  <a:srgbClr val="000000"/>
                </a:solidFill>
                <a:latin typeface="Helvetica" charset="0"/>
                <a:cs typeface="+mn-cs"/>
              </a:rPr>
              <a:t>Department of </a:t>
            </a:r>
            <a:r>
              <a:rPr lang="en-US" sz="2800" dirty="0">
                <a:solidFill>
                  <a:srgbClr val="000000"/>
                </a:solidFill>
                <a:latin typeface="Helvetica" charset="0"/>
              </a:rPr>
              <a:t>Computer Science</a:t>
            </a:r>
            <a:r>
              <a:rPr lang="en-US" sz="2800" dirty="0">
                <a:solidFill>
                  <a:srgbClr val="000000"/>
                </a:solidFill>
                <a:latin typeface="Helvetica" charset="0"/>
                <a:cs typeface="+mn-cs"/>
              </a:rPr>
              <a:t>, Yale </a:t>
            </a:r>
            <a:r>
              <a:rPr lang="en-US" sz="2800" dirty="0">
                <a:solidFill>
                  <a:srgbClr val="000000"/>
                </a:solidFill>
                <a:latin typeface="Helvetica" charset="0"/>
              </a:rPr>
              <a:t>University</a:t>
            </a:r>
            <a:r>
              <a:rPr lang="en-US" sz="2800" dirty="0">
                <a:solidFill>
                  <a:srgbClr val="000000"/>
                </a:solidFill>
                <a:latin typeface="Helvetica" charset="0"/>
                <a:cs typeface="+mn-cs"/>
              </a:rPr>
              <a:t>, New Haven, CT</a:t>
            </a:r>
            <a:endParaRPr lang="en-US" sz="2800" dirty="0">
              <a:solidFill>
                <a:srgbClr val="000000"/>
              </a:solidFill>
              <a:cs typeface="+mn-cs"/>
            </a:endParaRPr>
          </a:p>
        </p:txBody>
      </p:sp>
      <p:cxnSp>
        <p:nvCxnSpPr>
          <p:cNvPr id="223" name="Straight Connector 222"/>
          <p:cNvCxnSpPr/>
          <p:nvPr/>
        </p:nvCxnSpPr>
        <p:spPr bwMode="auto">
          <a:xfrm>
            <a:off x="828400" y="3111500"/>
            <a:ext cx="25689475" cy="0"/>
          </a:xfrm>
          <a:prstGeom prst="line">
            <a:avLst/>
          </a:prstGeom>
          <a:solidFill>
            <a:schemeClr val="accent1"/>
          </a:solidFill>
          <a:ln w="285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extBox 1"/>
          <p:cNvSpPr txBox="1"/>
          <p:nvPr/>
        </p:nvSpPr>
        <p:spPr>
          <a:xfrm>
            <a:off x="24794308" y="2141865"/>
            <a:ext cx="1846662"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LILY Lab</a:t>
            </a:r>
          </a:p>
        </p:txBody>
      </p:sp>
      <p:pic>
        <p:nvPicPr>
          <p:cNvPr id="1029" name="Picture 5" descr="C:\Users\Dragomir Radev\Dropbox\Drago\Yale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400" y="1064349"/>
            <a:ext cx="2581687" cy="11152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1779" y="862527"/>
            <a:ext cx="2275840" cy="1000311"/>
          </a:xfrm>
          <a:prstGeom prst="rect">
            <a:avLst/>
          </a:prstGeom>
        </p:spPr>
      </p:pic>
      <p:pic>
        <p:nvPicPr>
          <p:cNvPr id="304" name="Picture 2" descr="https://lh6.googleusercontent.com/p3rdih5gsSxKutMddCBFvxMqIf_dFEnIYtYnJ5Ka629elXx6jSjX-_fYe0ynIuUMXcDs_EAao5pdCmdOjr1Kk-GYQX3Jf7pXGIu_7Mx4M_TwdwYpFnOLbYfrDKq5QtEGFh4ZPAuDjsY">
            <a:extLst>
              <a:ext uri="{FF2B5EF4-FFF2-40B4-BE49-F238E27FC236}">
                <a16:creationId xmlns:a16="http://schemas.microsoft.com/office/drawing/2014/main" id="{CC452166-30FA-40B1-9BAE-D19DA122D5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7" t="1" r="1188" b="-997"/>
          <a:stretch/>
        </p:blipFill>
        <p:spPr bwMode="auto">
          <a:xfrm>
            <a:off x="7389523" y="12574965"/>
            <a:ext cx="6476555" cy="3492631"/>
          </a:xfrm>
          <a:prstGeom prst="rect">
            <a:avLst/>
          </a:prstGeom>
          <a:noFill/>
          <a:extLst>
            <a:ext uri="{909E8E84-426E-40DD-AFC4-6F175D3DCCD1}">
              <a14:hiddenFill xmlns:a14="http://schemas.microsoft.com/office/drawing/2010/main">
                <a:solidFill>
                  <a:srgbClr val="FFFFFF"/>
                </a:solidFill>
              </a14:hiddenFill>
            </a:ext>
          </a:extLst>
        </p:spPr>
      </p:pic>
      <p:pic>
        <p:nvPicPr>
          <p:cNvPr id="306" name="Picture 305">
            <a:extLst>
              <a:ext uri="{FF2B5EF4-FFF2-40B4-BE49-F238E27FC236}">
                <a16:creationId xmlns:a16="http://schemas.microsoft.com/office/drawing/2014/main" id="{1D1693B4-B772-48DC-8C9B-2E34F287A818}"/>
              </a:ext>
            </a:extLst>
          </p:cNvPr>
          <p:cNvPicPr>
            <a:picLocks noChangeAspect="1"/>
          </p:cNvPicPr>
          <p:nvPr/>
        </p:nvPicPr>
        <p:blipFill>
          <a:blip r:embed="rId6"/>
          <a:stretch>
            <a:fillRect/>
          </a:stretch>
        </p:blipFill>
        <p:spPr>
          <a:xfrm>
            <a:off x="14020801" y="12298362"/>
            <a:ext cx="6285889" cy="3667125"/>
          </a:xfrm>
          <a:prstGeom prst="rect">
            <a:avLst/>
          </a:prstGeom>
        </p:spPr>
      </p:pic>
      <p:sp>
        <p:nvSpPr>
          <p:cNvPr id="307" name="Text Box 247">
            <a:extLst>
              <a:ext uri="{FF2B5EF4-FFF2-40B4-BE49-F238E27FC236}">
                <a16:creationId xmlns:a16="http://schemas.microsoft.com/office/drawing/2014/main" id="{F511CA27-009A-4200-A0C1-3BDE8438CEA5}"/>
              </a:ext>
            </a:extLst>
          </p:cNvPr>
          <p:cNvSpPr txBox="1">
            <a:spLocks noChangeArrowheads="1"/>
          </p:cNvSpPr>
          <p:nvPr/>
        </p:nvSpPr>
        <p:spPr bwMode="auto">
          <a:xfrm>
            <a:off x="20675600" y="14497962"/>
            <a:ext cx="13644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solidFill>
                  <a:srgbClr val="0071EE"/>
                </a:solidFill>
                <a:latin typeface="Helvetica" charset="0"/>
                <a:cs typeface="+mn-cs"/>
              </a:rPr>
              <a:t>References</a:t>
            </a:r>
          </a:p>
        </p:txBody>
      </p:sp>
      <p:sp>
        <p:nvSpPr>
          <p:cNvPr id="308" name="Text Box 249">
            <a:extLst>
              <a:ext uri="{FF2B5EF4-FFF2-40B4-BE49-F238E27FC236}">
                <a16:creationId xmlns:a16="http://schemas.microsoft.com/office/drawing/2014/main" id="{79734FC8-1D5A-462C-9A2A-46835D70BBCC}"/>
              </a:ext>
            </a:extLst>
          </p:cNvPr>
          <p:cNvSpPr txBox="1">
            <a:spLocks noChangeArrowheads="1"/>
          </p:cNvSpPr>
          <p:nvPr/>
        </p:nvSpPr>
        <p:spPr bwMode="auto">
          <a:xfrm>
            <a:off x="20675600" y="14961512"/>
            <a:ext cx="58422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400" dirty="0"/>
              <a:t>Liu, </a:t>
            </a:r>
            <a:r>
              <a:rPr lang="en-US" sz="1400" dirty="0" err="1"/>
              <a:t>Hanxiao</a:t>
            </a:r>
            <a:r>
              <a:rPr lang="en-US" sz="1400" dirty="0"/>
              <a:t>, Karen </a:t>
            </a:r>
            <a:r>
              <a:rPr lang="en-US" sz="1400" dirty="0" err="1"/>
              <a:t>Simonyan</a:t>
            </a:r>
            <a:r>
              <a:rPr lang="en-US" sz="1400" dirty="0"/>
              <a:t>, and </a:t>
            </a:r>
            <a:r>
              <a:rPr lang="en-US" sz="1400" dirty="0" err="1"/>
              <a:t>Yiming</a:t>
            </a:r>
            <a:r>
              <a:rPr lang="en-US" sz="1400" dirty="0"/>
              <a:t> Yang. "Darts: Differentiable architecture search." </a:t>
            </a:r>
            <a:r>
              <a:rPr lang="en-US" sz="1400" i="1" dirty="0" err="1"/>
              <a:t>arXiv</a:t>
            </a:r>
            <a:r>
              <a:rPr lang="en-US" sz="1400" i="1" dirty="0"/>
              <a:t> preprint arXiv:1806.09055</a:t>
            </a:r>
            <a:r>
              <a:rPr lang="en-US" sz="1400" dirty="0"/>
              <a:t> (2018).</a:t>
            </a:r>
          </a:p>
          <a:p>
            <a:endParaRPr lang="en-US" sz="1400" dirty="0"/>
          </a:p>
          <a:p>
            <a:r>
              <a:rPr lang="en-US" sz="1400" dirty="0"/>
              <a:t>Nguyen, </a:t>
            </a:r>
            <a:r>
              <a:rPr lang="en-US" sz="1400" dirty="0" err="1"/>
              <a:t>Dat</a:t>
            </a:r>
            <a:r>
              <a:rPr lang="en-US" sz="1400" dirty="0"/>
              <a:t> Quoc, and Karin </a:t>
            </a:r>
            <a:r>
              <a:rPr lang="en-US" sz="1400" dirty="0" err="1"/>
              <a:t>Verspoor</a:t>
            </a:r>
            <a:r>
              <a:rPr lang="en-US" sz="1400" dirty="0"/>
              <a:t>. "An improved neural network model for joint POS tagging and dependency parsing." </a:t>
            </a:r>
            <a:r>
              <a:rPr lang="en-US" sz="1400" i="1" dirty="0" err="1"/>
              <a:t>arXiv</a:t>
            </a:r>
            <a:r>
              <a:rPr lang="en-US" sz="1400" i="1" dirty="0"/>
              <a:t> preprint arXiv:1807.03955</a:t>
            </a:r>
            <a:r>
              <a:rPr lang="en-US" sz="1400" dirty="0"/>
              <a:t> (2018).</a:t>
            </a:r>
          </a:p>
        </p:txBody>
      </p:sp>
    </p:spTree>
    <p:extLst>
      <p:ext uri="{BB962C8B-B14F-4D97-AF65-F5344CB8AC3E}">
        <p14:creationId xmlns:p14="http://schemas.microsoft.com/office/powerpoint/2010/main" val="128779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F51A-45A7-4C3F-A017-1CA22D7937DC}"/>
              </a:ext>
            </a:extLst>
          </p:cNvPr>
          <p:cNvSpPr>
            <a:spLocks noGrp="1"/>
          </p:cNvSpPr>
          <p:nvPr>
            <p:ph type="title"/>
          </p:nvPr>
        </p:nvSpPr>
        <p:spPr/>
        <p:txBody>
          <a:bodyPr>
            <a:normAutofit fontScale="90000"/>
          </a:bodyPr>
          <a:lstStyle/>
          <a:p>
            <a:r>
              <a:rPr lang="en-US" dirty="0"/>
              <a:t>DARTS: Differentiable Architecture Search</a:t>
            </a:r>
          </a:p>
        </p:txBody>
      </p:sp>
      <p:pic>
        <p:nvPicPr>
          <p:cNvPr id="4" name="Picture 2" descr="https://lh6.googleusercontent.com/p3rdih5gsSxKutMddCBFvxMqIf_dFEnIYtYnJ5Ka629elXx6jSjX-_fYe0ynIuUMXcDs_EAao5pdCmdOjr1Kk-GYQX3Jf7pXGIu_7Mx4M_TwdwYpFnOLbYfrDKq5QtEGFh4ZPAuDjsY">
            <a:extLst>
              <a:ext uri="{FF2B5EF4-FFF2-40B4-BE49-F238E27FC236}">
                <a16:creationId xmlns:a16="http://schemas.microsoft.com/office/drawing/2014/main" id="{48C14A1E-43A0-4623-A4A1-B71D38B1F9A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37" t="1" r="1188" b="-997"/>
          <a:stretch/>
        </p:blipFill>
        <p:spPr bwMode="auto">
          <a:xfrm>
            <a:off x="1371600" y="4653313"/>
            <a:ext cx="11350487" cy="61210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12328D-4C26-42E0-8124-19730DF44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0963" y="4653313"/>
            <a:ext cx="12019438" cy="6121011"/>
          </a:xfrm>
          <a:prstGeom prst="rect">
            <a:avLst/>
          </a:prstGeom>
        </p:spPr>
      </p:pic>
      <p:sp>
        <p:nvSpPr>
          <p:cNvPr id="6" name="TextBox 5">
            <a:extLst>
              <a:ext uri="{FF2B5EF4-FFF2-40B4-BE49-F238E27FC236}">
                <a16:creationId xmlns:a16="http://schemas.microsoft.com/office/drawing/2014/main" id="{86E53F42-7772-4164-9DDC-289F85402015}"/>
              </a:ext>
            </a:extLst>
          </p:cNvPr>
          <p:cNvSpPr txBox="1"/>
          <p:nvPr/>
        </p:nvSpPr>
        <p:spPr>
          <a:xfrm>
            <a:off x="1371600" y="12602508"/>
            <a:ext cx="24549652" cy="1400383"/>
          </a:xfrm>
          <a:prstGeom prst="rect">
            <a:avLst/>
          </a:prstGeom>
          <a:noFill/>
        </p:spPr>
        <p:txBody>
          <a:bodyPr wrap="square" rtlCol="0">
            <a:spAutoFit/>
          </a:bodyPr>
          <a:lstStyle/>
          <a:p>
            <a:r>
              <a:rPr lang="en-US" sz="3600" dirty="0"/>
              <a:t>Liu, </a:t>
            </a:r>
            <a:r>
              <a:rPr lang="en-US" sz="3600" dirty="0" err="1"/>
              <a:t>Hanxiao</a:t>
            </a:r>
            <a:r>
              <a:rPr lang="en-US" sz="3600" dirty="0"/>
              <a:t>, Karen </a:t>
            </a:r>
            <a:r>
              <a:rPr lang="en-US" sz="3600" dirty="0" err="1"/>
              <a:t>Simonyan</a:t>
            </a:r>
            <a:r>
              <a:rPr lang="en-US" sz="3600" dirty="0"/>
              <a:t>, and </a:t>
            </a:r>
            <a:r>
              <a:rPr lang="en-US" sz="3600" dirty="0" err="1"/>
              <a:t>Yiming</a:t>
            </a:r>
            <a:r>
              <a:rPr lang="en-US" sz="3600" dirty="0"/>
              <a:t> Yang. "Darts: Differentiable architecture search." </a:t>
            </a:r>
            <a:r>
              <a:rPr lang="en-US" sz="3600" i="1" dirty="0" err="1"/>
              <a:t>arXiv</a:t>
            </a:r>
            <a:r>
              <a:rPr lang="en-US" sz="3600" i="1" dirty="0"/>
              <a:t> preprint arXiv:1806.09055</a:t>
            </a:r>
            <a:r>
              <a:rPr lang="en-US" sz="3600" dirty="0"/>
              <a:t> (2018).</a:t>
            </a:r>
          </a:p>
          <a:p>
            <a:endParaRPr lang="en-US" dirty="0"/>
          </a:p>
        </p:txBody>
      </p:sp>
    </p:spTree>
    <p:extLst>
      <p:ext uri="{BB962C8B-B14F-4D97-AF65-F5344CB8AC3E}">
        <p14:creationId xmlns:p14="http://schemas.microsoft.com/office/powerpoint/2010/main" val="68943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6BF7-F8A2-4356-94BB-B973C436B6A2}"/>
              </a:ext>
            </a:extLst>
          </p:cNvPr>
          <p:cNvSpPr>
            <a:spLocks noGrp="1"/>
          </p:cNvSpPr>
          <p:nvPr>
            <p:ph type="title"/>
          </p:nvPr>
        </p:nvSpPr>
        <p:spPr/>
        <p:txBody>
          <a:bodyPr/>
          <a:lstStyle/>
          <a:p>
            <a:r>
              <a:rPr lang="en-US" dirty="0"/>
              <a:t>POS Tagging Results</a:t>
            </a:r>
          </a:p>
        </p:txBody>
      </p:sp>
      <p:pic>
        <p:nvPicPr>
          <p:cNvPr id="5" name="Content Placeholder 4">
            <a:extLst>
              <a:ext uri="{FF2B5EF4-FFF2-40B4-BE49-F238E27FC236}">
                <a16:creationId xmlns:a16="http://schemas.microsoft.com/office/drawing/2014/main" id="{E36196B5-3F0B-4B41-88F0-872A4CED9734}"/>
              </a:ext>
            </a:extLst>
          </p:cNvPr>
          <p:cNvPicPr>
            <a:picLocks noGrp="1" noChangeAspect="1"/>
          </p:cNvPicPr>
          <p:nvPr>
            <p:ph idx="1"/>
          </p:nvPr>
        </p:nvPicPr>
        <p:blipFill>
          <a:blip r:embed="rId2"/>
          <a:stretch>
            <a:fillRect/>
          </a:stretch>
        </p:blipFill>
        <p:spPr>
          <a:xfrm>
            <a:off x="5337313" y="3718878"/>
            <a:ext cx="16757374" cy="12598025"/>
          </a:xfrm>
        </p:spPr>
      </p:pic>
    </p:spTree>
    <p:extLst>
      <p:ext uri="{BB962C8B-B14F-4D97-AF65-F5344CB8AC3E}">
        <p14:creationId xmlns:p14="http://schemas.microsoft.com/office/powerpoint/2010/main" val="178032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328A-91B8-40A4-B4D1-AE038F1D0617}"/>
              </a:ext>
            </a:extLst>
          </p:cNvPr>
          <p:cNvSpPr>
            <a:spLocks noGrp="1"/>
          </p:cNvSpPr>
          <p:nvPr>
            <p:ph type="title"/>
          </p:nvPr>
        </p:nvSpPr>
        <p:spPr/>
        <p:txBody>
          <a:bodyPr/>
          <a:lstStyle/>
          <a:p>
            <a:r>
              <a:rPr lang="en-US" dirty="0"/>
              <a:t>Choose Your Network!</a:t>
            </a:r>
          </a:p>
        </p:txBody>
      </p:sp>
      <p:pic>
        <p:nvPicPr>
          <p:cNvPr id="7" name="Picture 6">
            <a:extLst>
              <a:ext uri="{FF2B5EF4-FFF2-40B4-BE49-F238E27FC236}">
                <a16:creationId xmlns:a16="http://schemas.microsoft.com/office/drawing/2014/main" id="{18661583-A8A6-4AA5-BD0E-73F9361E7388}"/>
              </a:ext>
            </a:extLst>
          </p:cNvPr>
          <p:cNvPicPr>
            <a:picLocks noChangeAspect="1"/>
          </p:cNvPicPr>
          <p:nvPr/>
        </p:nvPicPr>
        <p:blipFill rotWithShape="1">
          <a:blip r:embed="rId2"/>
          <a:srcRect r="3072"/>
          <a:stretch/>
        </p:blipFill>
        <p:spPr>
          <a:xfrm>
            <a:off x="738485" y="3521599"/>
            <a:ext cx="14011563" cy="6186526"/>
          </a:xfrm>
          <a:prstGeom prst="rect">
            <a:avLst/>
          </a:prstGeom>
          <a:ln w="76200">
            <a:solidFill>
              <a:srgbClr val="00B050"/>
            </a:solidFill>
          </a:ln>
        </p:spPr>
      </p:pic>
      <p:pic>
        <p:nvPicPr>
          <p:cNvPr id="9" name="Picture 8">
            <a:extLst>
              <a:ext uri="{FF2B5EF4-FFF2-40B4-BE49-F238E27FC236}">
                <a16:creationId xmlns:a16="http://schemas.microsoft.com/office/drawing/2014/main" id="{6261AD5F-4CE6-429F-BB5A-1379340BF60D}"/>
              </a:ext>
            </a:extLst>
          </p:cNvPr>
          <p:cNvPicPr>
            <a:picLocks noChangeAspect="1"/>
          </p:cNvPicPr>
          <p:nvPr/>
        </p:nvPicPr>
        <p:blipFill rotWithShape="1">
          <a:blip r:embed="rId3"/>
          <a:srcRect r="1043" b="-4769"/>
          <a:stretch/>
        </p:blipFill>
        <p:spPr>
          <a:xfrm>
            <a:off x="15047843" y="8812020"/>
            <a:ext cx="11310732" cy="6757050"/>
          </a:xfrm>
          <a:prstGeom prst="rect">
            <a:avLst/>
          </a:prstGeom>
          <a:ln w="76200">
            <a:solidFill>
              <a:srgbClr val="0070C0"/>
            </a:solidFill>
          </a:ln>
        </p:spPr>
      </p:pic>
      <p:pic>
        <p:nvPicPr>
          <p:cNvPr id="11" name="Picture 10">
            <a:extLst>
              <a:ext uri="{FF2B5EF4-FFF2-40B4-BE49-F238E27FC236}">
                <a16:creationId xmlns:a16="http://schemas.microsoft.com/office/drawing/2014/main" id="{7050CFA6-3CB5-4DD5-91A6-0CE65831FFD4}"/>
              </a:ext>
            </a:extLst>
          </p:cNvPr>
          <p:cNvPicPr>
            <a:picLocks noChangeAspect="1"/>
          </p:cNvPicPr>
          <p:nvPr/>
        </p:nvPicPr>
        <p:blipFill rotWithShape="1">
          <a:blip r:embed="rId4"/>
          <a:srcRect t="3114"/>
          <a:stretch/>
        </p:blipFill>
        <p:spPr>
          <a:xfrm>
            <a:off x="15047842" y="3532751"/>
            <a:ext cx="11310352" cy="4983750"/>
          </a:xfrm>
          <a:prstGeom prst="rect">
            <a:avLst/>
          </a:prstGeom>
          <a:ln w="76200">
            <a:solidFill>
              <a:srgbClr val="FF0000"/>
            </a:solidFill>
          </a:ln>
        </p:spPr>
      </p:pic>
      <p:pic>
        <p:nvPicPr>
          <p:cNvPr id="5" name="Content Placeholder 4">
            <a:extLst>
              <a:ext uri="{FF2B5EF4-FFF2-40B4-BE49-F238E27FC236}">
                <a16:creationId xmlns:a16="http://schemas.microsoft.com/office/drawing/2014/main" id="{340CDE7A-9725-40EE-ADBE-6E2314BAD90F}"/>
              </a:ext>
            </a:extLst>
          </p:cNvPr>
          <p:cNvPicPr>
            <a:picLocks noGrp="1" noChangeAspect="1"/>
          </p:cNvPicPr>
          <p:nvPr>
            <p:ph idx="1"/>
          </p:nvPr>
        </p:nvPicPr>
        <p:blipFill>
          <a:blip r:embed="rId5"/>
          <a:stretch>
            <a:fillRect/>
          </a:stretch>
        </p:blipFill>
        <p:spPr>
          <a:xfrm>
            <a:off x="738485" y="10392650"/>
            <a:ext cx="13951173" cy="5176420"/>
          </a:xfrm>
          <a:ln w="76200">
            <a:solidFill>
              <a:srgbClr val="FFFF00"/>
            </a:solidFill>
          </a:ln>
        </p:spPr>
      </p:pic>
    </p:spTree>
    <p:extLst>
      <p:ext uri="{BB962C8B-B14F-4D97-AF65-F5344CB8AC3E}">
        <p14:creationId xmlns:p14="http://schemas.microsoft.com/office/powerpoint/2010/main" val="279607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2775-6EC2-4366-AA2B-70E6F7A431FD}"/>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3511B362-9FDD-4A7E-A75B-22B60C7A73C9}"/>
              </a:ext>
            </a:extLst>
          </p:cNvPr>
          <p:cNvGraphicFramePr>
            <a:graphicFrameLocks noGrp="1"/>
          </p:cNvGraphicFramePr>
          <p:nvPr>
            <p:ph idx="1"/>
            <p:extLst>
              <p:ext uri="{D42A27DB-BD31-4B8C-83A1-F6EECF244321}">
                <p14:modId xmlns:p14="http://schemas.microsoft.com/office/powerpoint/2010/main" val="1798827428"/>
              </p:ext>
            </p:extLst>
          </p:nvPr>
        </p:nvGraphicFramePr>
        <p:xfrm>
          <a:off x="1371600" y="670560"/>
          <a:ext cx="24688800" cy="15361920"/>
        </p:xfrm>
        <a:graphic>
          <a:graphicData uri="http://schemas.openxmlformats.org/drawingml/2006/table">
            <a:tbl>
              <a:tblPr firstRow="1" bandRow="1">
                <a:tableStyleId>{8EC20E35-A176-4012-BC5E-935CFFF8708E}</a:tableStyleId>
              </a:tblPr>
              <a:tblGrid>
                <a:gridCol w="6172200">
                  <a:extLst>
                    <a:ext uri="{9D8B030D-6E8A-4147-A177-3AD203B41FA5}">
                      <a16:colId xmlns:a16="http://schemas.microsoft.com/office/drawing/2014/main" val="1197642413"/>
                    </a:ext>
                  </a:extLst>
                </a:gridCol>
                <a:gridCol w="6172200">
                  <a:extLst>
                    <a:ext uri="{9D8B030D-6E8A-4147-A177-3AD203B41FA5}">
                      <a16:colId xmlns:a16="http://schemas.microsoft.com/office/drawing/2014/main" val="293992728"/>
                    </a:ext>
                  </a:extLst>
                </a:gridCol>
                <a:gridCol w="6172200">
                  <a:extLst>
                    <a:ext uri="{9D8B030D-6E8A-4147-A177-3AD203B41FA5}">
                      <a16:colId xmlns:a16="http://schemas.microsoft.com/office/drawing/2014/main" val="3614700217"/>
                    </a:ext>
                  </a:extLst>
                </a:gridCol>
                <a:gridCol w="6172200">
                  <a:extLst>
                    <a:ext uri="{9D8B030D-6E8A-4147-A177-3AD203B41FA5}">
                      <a16:colId xmlns:a16="http://schemas.microsoft.com/office/drawing/2014/main" val="3111969971"/>
                    </a:ext>
                  </a:extLst>
                </a:gridCol>
              </a:tblGrid>
              <a:tr h="370840">
                <a:tc>
                  <a:txBody>
                    <a:bodyPr/>
                    <a:lstStyle/>
                    <a:p>
                      <a:pPr algn="ctr"/>
                      <a:r>
                        <a:rPr lang="en-US" sz="3600" dirty="0"/>
                        <a:t>23</a:t>
                      </a:r>
                    </a:p>
                  </a:txBody>
                  <a:tcPr>
                    <a:solidFill>
                      <a:srgbClr val="FF0000"/>
                    </a:solidFill>
                  </a:tcPr>
                </a:tc>
                <a:tc>
                  <a:txBody>
                    <a:bodyPr/>
                    <a:lstStyle/>
                    <a:p>
                      <a:pPr algn="ctr"/>
                      <a:r>
                        <a:rPr lang="en-US" sz="3600" dirty="0">
                          <a:solidFill>
                            <a:schemeClr val="tx1"/>
                          </a:solidFill>
                        </a:rPr>
                        <a:t>14</a:t>
                      </a:r>
                    </a:p>
                  </a:txBody>
                  <a:tcPr>
                    <a:solidFill>
                      <a:srgbClr val="FFFF00"/>
                    </a:solidFill>
                  </a:tcPr>
                </a:tc>
                <a:tc>
                  <a:txBody>
                    <a:bodyPr/>
                    <a:lstStyle/>
                    <a:p>
                      <a:pPr algn="ctr"/>
                      <a:r>
                        <a:rPr lang="en-US" sz="3600" dirty="0"/>
                        <a:t>18</a:t>
                      </a:r>
                    </a:p>
                  </a:txBody>
                  <a:tcPr>
                    <a:solidFill>
                      <a:srgbClr val="00B050"/>
                    </a:solidFill>
                  </a:tcPr>
                </a:tc>
                <a:tc>
                  <a:txBody>
                    <a:bodyPr/>
                    <a:lstStyle/>
                    <a:p>
                      <a:pPr algn="ctr"/>
                      <a:r>
                        <a:rPr lang="en-US" sz="3600" dirty="0"/>
                        <a:t>5</a:t>
                      </a:r>
                    </a:p>
                  </a:txBody>
                  <a:tcPr>
                    <a:solidFill>
                      <a:srgbClr val="0070C0"/>
                    </a:solidFill>
                  </a:tcPr>
                </a:tc>
                <a:extLst>
                  <a:ext uri="{0D108BD9-81ED-4DB2-BD59-A6C34878D82A}">
                    <a16:rowId xmlns:a16="http://schemas.microsoft.com/office/drawing/2014/main" val="2480064018"/>
                  </a:ext>
                </a:extLst>
              </a:tr>
              <a:tr h="370840">
                <a:tc>
                  <a:txBody>
                    <a:bodyPr/>
                    <a:lstStyle/>
                    <a:p>
                      <a:r>
                        <a:rPr lang="en-US" sz="3600" dirty="0"/>
                        <a:t>Afrikaans</a:t>
                      </a:r>
                    </a:p>
                  </a:txBody>
                  <a:tcPr/>
                </a:tc>
                <a:tc>
                  <a:txBody>
                    <a:bodyPr/>
                    <a:lstStyle/>
                    <a:p>
                      <a:r>
                        <a:rPr lang="en-US" sz="3600" dirty="0"/>
                        <a:t>Ancient Greek</a:t>
                      </a:r>
                    </a:p>
                  </a:txBody>
                  <a:tcPr/>
                </a:tc>
                <a:tc>
                  <a:txBody>
                    <a:bodyPr/>
                    <a:lstStyle/>
                    <a:p>
                      <a:r>
                        <a:rPr lang="en-US" sz="3600" dirty="0"/>
                        <a:t>Bulgarian</a:t>
                      </a:r>
                    </a:p>
                  </a:txBody>
                  <a:tcPr/>
                </a:tc>
                <a:tc>
                  <a:txBody>
                    <a:bodyPr/>
                    <a:lstStyle/>
                    <a:p>
                      <a:r>
                        <a:rPr lang="en-US" sz="3600" dirty="0"/>
                        <a:t>Galician</a:t>
                      </a:r>
                    </a:p>
                  </a:txBody>
                  <a:tcPr/>
                </a:tc>
                <a:extLst>
                  <a:ext uri="{0D108BD9-81ED-4DB2-BD59-A6C34878D82A}">
                    <a16:rowId xmlns:a16="http://schemas.microsoft.com/office/drawing/2014/main" val="2284403616"/>
                  </a:ext>
                </a:extLst>
              </a:tr>
              <a:tr h="370840">
                <a:tc>
                  <a:txBody>
                    <a:bodyPr/>
                    <a:lstStyle/>
                    <a:p>
                      <a:r>
                        <a:rPr lang="en-US" sz="3600" dirty="0"/>
                        <a:t>Ancient Greek</a:t>
                      </a:r>
                    </a:p>
                  </a:txBody>
                  <a:tcPr/>
                </a:tc>
                <a:tc>
                  <a:txBody>
                    <a:bodyPr/>
                    <a:lstStyle/>
                    <a:p>
                      <a:r>
                        <a:rPr lang="en-US" sz="3600" dirty="0"/>
                        <a:t>Arabic</a:t>
                      </a:r>
                    </a:p>
                  </a:txBody>
                  <a:tcPr/>
                </a:tc>
                <a:tc>
                  <a:txBody>
                    <a:bodyPr/>
                    <a:lstStyle/>
                    <a:p>
                      <a:r>
                        <a:rPr lang="en-US" sz="3600" dirty="0"/>
                        <a:t>Chinese</a:t>
                      </a:r>
                    </a:p>
                  </a:txBody>
                  <a:tcPr/>
                </a:tc>
                <a:tc>
                  <a:txBody>
                    <a:bodyPr/>
                    <a:lstStyle/>
                    <a:p>
                      <a:r>
                        <a:rPr lang="en-US" sz="3600" dirty="0"/>
                        <a:t>Japanese</a:t>
                      </a:r>
                    </a:p>
                  </a:txBody>
                  <a:tcPr/>
                </a:tc>
                <a:extLst>
                  <a:ext uri="{0D108BD9-81ED-4DB2-BD59-A6C34878D82A}">
                    <a16:rowId xmlns:a16="http://schemas.microsoft.com/office/drawing/2014/main" val="3098401342"/>
                  </a:ext>
                </a:extLst>
              </a:tr>
              <a:tr h="370840">
                <a:tc>
                  <a:txBody>
                    <a:bodyPr/>
                    <a:lstStyle/>
                    <a:p>
                      <a:r>
                        <a:rPr lang="en-US" sz="3600" dirty="0"/>
                        <a:t>Basque</a:t>
                      </a:r>
                    </a:p>
                  </a:txBody>
                  <a:tcPr/>
                </a:tc>
                <a:tc>
                  <a:txBody>
                    <a:bodyPr/>
                    <a:lstStyle/>
                    <a:p>
                      <a:r>
                        <a:rPr lang="en-US" sz="3600" dirty="0"/>
                        <a:t>Catalan</a:t>
                      </a:r>
                    </a:p>
                  </a:txBody>
                  <a:tcPr/>
                </a:tc>
                <a:tc>
                  <a:txBody>
                    <a:bodyPr/>
                    <a:lstStyle/>
                    <a:p>
                      <a:r>
                        <a:rPr lang="en-US" sz="3600" dirty="0"/>
                        <a:t>Czech</a:t>
                      </a:r>
                    </a:p>
                  </a:txBody>
                  <a:tcPr/>
                </a:tc>
                <a:tc>
                  <a:txBody>
                    <a:bodyPr/>
                    <a:lstStyle/>
                    <a:p>
                      <a:r>
                        <a:rPr lang="en-US" sz="3600" dirty="0"/>
                        <a:t>Korean</a:t>
                      </a:r>
                    </a:p>
                  </a:txBody>
                  <a:tcPr/>
                </a:tc>
                <a:extLst>
                  <a:ext uri="{0D108BD9-81ED-4DB2-BD59-A6C34878D82A}">
                    <a16:rowId xmlns:a16="http://schemas.microsoft.com/office/drawing/2014/main" val="1984334512"/>
                  </a:ext>
                </a:extLst>
              </a:tr>
              <a:tr h="370840">
                <a:tc>
                  <a:txBody>
                    <a:bodyPr/>
                    <a:lstStyle/>
                    <a:p>
                      <a:r>
                        <a:rPr lang="en-US" sz="3600" dirty="0"/>
                        <a:t>Czech</a:t>
                      </a:r>
                    </a:p>
                  </a:txBody>
                  <a:tcPr/>
                </a:tc>
                <a:tc>
                  <a:txBody>
                    <a:bodyPr/>
                    <a:lstStyle/>
                    <a:p>
                      <a:r>
                        <a:rPr lang="en-US" sz="3600" dirty="0"/>
                        <a:t>Croatian</a:t>
                      </a:r>
                    </a:p>
                  </a:txBody>
                  <a:tcPr/>
                </a:tc>
                <a:tc>
                  <a:txBody>
                    <a:bodyPr/>
                    <a:lstStyle/>
                    <a:p>
                      <a:r>
                        <a:rPr lang="en-US" sz="3600" dirty="0"/>
                        <a:t>Czech</a:t>
                      </a:r>
                    </a:p>
                  </a:txBody>
                  <a:tcPr/>
                </a:tc>
                <a:tc>
                  <a:txBody>
                    <a:bodyPr/>
                    <a:lstStyle/>
                    <a:p>
                      <a:r>
                        <a:rPr lang="en-US" sz="3600" dirty="0"/>
                        <a:t>Latin</a:t>
                      </a:r>
                    </a:p>
                  </a:txBody>
                  <a:tcPr/>
                </a:tc>
                <a:extLst>
                  <a:ext uri="{0D108BD9-81ED-4DB2-BD59-A6C34878D82A}">
                    <a16:rowId xmlns:a16="http://schemas.microsoft.com/office/drawing/2014/main" val="2923966875"/>
                  </a:ext>
                </a:extLst>
              </a:tr>
              <a:tr h="370840">
                <a:tc>
                  <a:txBody>
                    <a:bodyPr/>
                    <a:lstStyle/>
                    <a:p>
                      <a:r>
                        <a:rPr lang="en-US" sz="3600" dirty="0"/>
                        <a:t>Danish</a:t>
                      </a:r>
                    </a:p>
                  </a:txBody>
                  <a:tcPr/>
                </a:tc>
                <a:tc>
                  <a:txBody>
                    <a:bodyPr/>
                    <a:lstStyle/>
                    <a:p>
                      <a:r>
                        <a:rPr lang="en-US" sz="3600" dirty="0"/>
                        <a:t>English</a:t>
                      </a:r>
                    </a:p>
                  </a:txBody>
                  <a:tcPr/>
                </a:tc>
                <a:tc>
                  <a:txBody>
                    <a:bodyPr/>
                    <a:lstStyle/>
                    <a:p>
                      <a:r>
                        <a:rPr lang="en-US" sz="3600" dirty="0"/>
                        <a:t>Estonian</a:t>
                      </a:r>
                    </a:p>
                  </a:txBody>
                  <a:tcPr/>
                </a:tc>
                <a:tc>
                  <a:txBody>
                    <a:bodyPr/>
                    <a:lstStyle/>
                    <a:p>
                      <a:r>
                        <a:rPr lang="en-US" sz="3600" dirty="0"/>
                        <a:t>Slovak</a:t>
                      </a:r>
                    </a:p>
                  </a:txBody>
                  <a:tcPr/>
                </a:tc>
                <a:extLst>
                  <a:ext uri="{0D108BD9-81ED-4DB2-BD59-A6C34878D82A}">
                    <a16:rowId xmlns:a16="http://schemas.microsoft.com/office/drawing/2014/main" val="1368313390"/>
                  </a:ext>
                </a:extLst>
              </a:tr>
              <a:tr h="370840">
                <a:tc>
                  <a:txBody>
                    <a:bodyPr/>
                    <a:lstStyle/>
                    <a:p>
                      <a:r>
                        <a:rPr lang="en-US" sz="3600" dirty="0"/>
                        <a:t>Dutch</a:t>
                      </a:r>
                    </a:p>
                  </a:txBody>
                  <a:tcPr/>
                </a:tc>
                <a:tc>
                  <a:txBody>
                    <a:bodyPr/>
                    <a:lstStyle/>
                    <a:p>
                      <a:r>
                        <a:rPr lang="en-US" sz="3600" dirty="0"/>
                        <a:t>Finnish</a:t>
                      </a:r>
                    </a:p>
                  </a:txBody>
                  <a:tcPr/>
                </a:tc>
                <a:tc>
                  <a:txBody>
                    <a:bodyPr/>
                    <a:lstStyle/>
                    <a:p>
                      <a:r>
                        <a:rPr lang="en-US" sz="3600" dirty="0"/>
                        <a:t>French</a:t>
                      </a:r>
                    </a:p>
                  </a:txBody>
                  <a:tcPr/>
                </a:tc>
                <a:tc>
                  <a:txBody>
                    <a:bodyPr/>
                    <a:lstStyle/>
                    <a:p>
                      <a:endParaRPr lang="en-US" sz="3600" dirty="0"/>
                    </a:p>
                  </a:txBody>
                  <a:tcPr/>
                </a:tc>
                <a:extLst>
                  <a:ext uri="{0D108BD9-81ED-4DB2-BD59-A6C34878D82A}">
                    <a16:rowId xmlns:a16="http://schemas.microsoft.com/office/drawing/2014/main" val="3241302227"/>
                  </a:ext>
                </a:extLst>
              </a:tr>
              <a:tr h="370840">
                <a:tc>
                  <a:txBody>
                    <a:bodyPr/>
                    <a:lstStyle/>
                    <a:p>
                      <a:r>
                        <a:rPr lang="en-US" sz="3600" dirty="0"/>
                        <a:t>Dutch</a:t>
                      </a:r>
                    </a:p>
                  </a:txBody>
                  <a:tcPr/>
                </a:tc>
                <a:tc>
                  <a:txBody>
                    <a:bodyPr/>
                    <a:lstStyle/>
                    <a:p>
                      <a:r>
                        <a:rPr lang="en-US" sz="3600" dirty="0"/>
                        <a:t>French</a:t>
                      </a:r>
                    </a:p>
                  </a:txBody>
                  <a:tcPr/>
                </a:tc>
                <a:tc>
                  <a:txBody>
                    <a:bodyPr/>
                    <a:lstStyle/>
                    <a:p>
                      <a:r>
                        <a:rPr lang="en-US" sz="3600" dirty="0"/>
                        <a:t>German</a:t>
                      </a:r>
                    </a:p>
                  </a:txBody>
                  <a:tcPr/>
                </a:tc>
                <a:tc>
                  <a:txBody>
                    <a:bodyPr/>
                    <a:lstStyle/>
                    <a:p>
                      <a:endParaRPr lang="en-US" sz="3600" dirty="0"/>
                    </a:p>
                  </a:txBody>
                  <a:tcPr/>
                </a:tc>
                <a:extLst>
                  <a:ext uri="{0D108BD9-81ED-4DB2-BD59-A6C34878D82A}">
                    <a16:rowId xmlns:a16="http://schemas.microsoft.com/office/drawing/2014/main" val="676803035"/>
                  </a:ext>
                </a:extLst>
              </a:tr>
              <a:tr h="370840">
                <a:tc>
                  <a:txBody>
                    <a:bodyPr/>
                    <a:lstStyle/>
                    <a:p>
                      <a:r>
                        <a:rPr lang="en-US" sz="3600" dirty="0"/>
                        <a:t>English</a:t>
                      </a:r>
                    </a:p>
                  </a:txBody>
                  <a:tcPr/>
                </a:tc>
                <a:tc>
                  <a:txBody>
                    <a:bodyPr/>
                    <a:lstStyle/>
                    <a:p>
                      <a:r>
                        <a:rPr lang="en-US" sz="3600" dirty="0"/>
                        <a:t>Hebrew</a:t>
                      </a:r>
                    </a:p>
                  </a:txBody>
                  <a:tcPr/>
                </a:tc>
                <a:tc>
                  <a:txBody>
                    <a:bodyPr/>
                    <a:lstStyle/>
                    <a:p>
                      <a:r>
                        <a:rPr lang="en-US" sz="3600" dirty="0"/>
                        <a:t>Greek</a:t>
                      </a:r>
                    </a:p>
                  </a:txBody>
                  <a:tcPr/>
                </a:tc>
                <a:tc>
                  <a:txBody>
                    <a:bodyPr/>
                    <a:lstStyle/>
                    <a:p>
                      <a:endParaRPr lang="en-US" sz="3600" dirty="0"/>
                    </a:p>
                  </a:txBody>
                  <a:tcPr/>
                </a:tc>
                <a:extLst>
                  <a:ext uri="{0D108BD9-81ED-4DB2-BD59-A6C34878D82A}">
                    <a16:rowId xmlns:a16="http://schemas.microsoft.com/office/drawing/2014/main" val="4006942322"/>
                  </a:ext>
                </a:extLst>
              </a:tr>
              <a:tr h="370840">
                <a:tc>
                  <a:txBody>
                    <a:bodyPr/>
                    <a:lstStyle/>
                    <a:p>
                      <a:r>
                        <a:rPr lang="en-US" sz="3600" dirty="0"/>
                        <a:t>English</a:t>
                      </a:r>
                    </a:p>
                  </a:txBody>
                  <a:tcPr/>
                </a:tc>
                <a:tc>
                  <a:txBody>
                    <a:bodyPr/>
                    <a:lstStyle/>
                    <a:p>
                      <a:r>
                        <a:rPr lang="en-US" sz="3600" dirty="0"/>
                        <a:t>Italian</a:t>
                      </a:r>
                    </a:p>
                  </a:txBody>
                  <a:tcPr/>
                </a:tc>
                <a:tc>
                  <a:txBody>
                    <a:bodyPr/>
                    <a:lstStyle/>
                    <a:p>
                      <a:r>
                        <a:rPr lang="en-US" sz="3600" dirty="0"/>
                        <a:t>Hungarian</a:t>
                      </a:r>
                    </a:p>
                  </a:txBody>
                  <a:tcPr/>
                </a:tc>
                <a:tc>
                  <a:txBody>
                    <a:bodyPr/>
                    <a:lstStyle/>
                    <a:p>
                      <a:endParaRPr lang="en-US" sz="3600" dirty="0"/>
                    </a:p>
                  </a:txBody>
                  <a:tcPr/>
                </a:tc>
                <a:extLst>
                  <a:ext uri="{0D108BD9-81ED-4DB2-BD59-A6C34878D82A}">
                    <a16:rowId xmlns:a16="http://schemas.microsoft.com/office/drawing/2014/main" val="3504773137"/>
                  </a:ext>
                </a:extLst>
              </a:tr>
              <a:tr h="370840">
                <a:tc>
                  <a:txBody>
                    <a:bodyPr/>
                    <a:lstStyle/>
                    <a:p>
                      <a:r>
                        <a:rPr lang="en-US" sz="3600" dirty="0"/>
                        <a:t>Finnish</a:t>
                      </a:r>
                    </a:p>
                  </a:txBody>
                  <a:tcPr/>
                </a:tc>
                <a:tc>
                  <a:txBody>
                    <a:bodyPr/>
                    <a:lstStyle/>
                    <a:p>
                      <a:r>
                        <a:rPr lang="en-US" sz="3600" dirty="0"/>
                        <a:t>Norwegian</a:t>
                      </a:r>
                    </a:p>
                  </a:txBody>
                  <a:tcPr/>
                </a:tc>
                <a:tc>
                  <a:txBody>
                    <a:bodyPr/>
                    <a:lstStyle/>
                    <a:p>
                      <a:r>
                        <a:rPr lang="en-US" sz="3600" dirty="0"/>
                        <a:t>Latvian</a:t>
                      </a:r>
                    </a:p>
                  </a:txBody>
                  <a:tcPr/>
                </a:tc>
                <a:tc>
                  <a:txBody>
                    <a:bodyPr/>
                    <a:lstStyle/>
                    <a:p>
                      <a:endParaRPr lang="en-US" sz="3600" dirty="0"/>
                    </a:p>
                  </a:txBody>
                  <a:tcPr/>
                </a:tc>
                <a:extLst>
                  <a:ext uri="{0D108BD9-81ED-4DB2-BD59-A6C34878D82A}">
                    <a16:rowId xmlns:a16="http://schemas.microsoft.com/office/drawing/2014/main" val="3944706034"/>
                  </a:ext>
                </a:extLst>
              </a:tr>
              <a:tr h="370840">
                <a:tc>
                  <a:txBody>
                    <a:bodyPr/>
                    <a:lstStyle/>
                    <a:p>
                      <a:r>
                        <a:rPr lang="en-US" sz="3600" dirty="0"/>
                        <a:t>French</a:t>
                      </a:r>
                    </a:p>
                  </a:txBody>
                  <a:tcPr/>
                </a:tc>
                <a:tc>
                  <a:txBody>
                    <a:bodyPr/>
                    <a:lstStyle/>
                    <a:p>
                      <a:r>
                        <a:rPr lang="en-US" sz="3600" dirty="0"/>
                        <a:t>Norwegian</a:t>
                      </a:r>
                    </a:p>
                  </a:txBody>
                  <a:tcPr/>
                </a:tc>
                <a:tc>
                  <a:txBody>
                    <a:bodyPr/>
                    <a:lstStyle/>
                    <a:p>
                      <a:r>
                        <a:rPr lang="en-US" sz="3600" dirty="0"/>
                        <a:t>Old French</a:t>
                      </a:r>
                    </a:p>
                  </a:txBody>
                  <a:tcPr/>
                </a:tc>
                <a:tc>
                  <a:txBody>
                    <a:bodyPr/>
                    <a:lstStyle/>
                    <a:p>
                      <a:endParaRPr lang="en-US" sz="3600" dirty="0"/>
                    </a:p>
                  </a:txBody>
                  <a:tcPr/>
                </a:tc>
                <a:extLst>
                  <a:ext uri="{0D108BD9-81ED-4DB2-BD59-A6C34878D82A}">
                    <a16:rowId xmlns:a16="http://schemas.microsoft.com/office/drawing/2014/main" val="15100813"/>
                  </a:ext>
                </a:extLst>
              </a:tr>
              <a:tr h="370840">
                <a:tc>
                  <a:txBody>
                    <a:bodyPr/>
                    <a:lstStyle/>
                    <a:p>
                      <a:r>
                        <a:rPr lang="en-US" sz="3600" dirty="0"/>
                        <a:t>Gothic</a:t>
                      </a:r>
                    </a:p>
                  </a:txBody>
                  <a:tcPr/>
                </a:tc>
                <a:tc>
                  <a:txBody>
                    <a:bodyPr/>
                    <a:lstStyle/>
                    <a:p>
                      <a:r>
                        <a:rPr lang="en-US" sz="3600" dirty="0"/>
                        <a:t>Portuguese</a:t>
                      </a:r>
                    </a:p>
                  </a:txBody>
                  <a:tcPr/>
                </a:tc>
                <a:tc>
                  <a:txBody>
                    <a:bodyPr/>
                    <a:lstStyle/>
                    <a:p>
                      <a:r>
                        <a:rPr lang="en-US" sz="3600" dirty="0"/>
                        <a:t>Persian</a:t>
                      </a:r>
                    </a:p>
                  </a:txBody>
                  <a:tcPr/>
                </a:tc>
                <a:tc>
                  <a:txBody>
                    <a:bodyPr/>
                    <a:lstStyle/>
                    <a:p>
                      <a:endParaRPr lang="en-US" sz="3600" dirty="0"/>
                    </a:p>
                  </a:txBody>
                  <a:tcPr/>
                </a:tc>
                <a:extLst>
                  <a:ext uri="{0D108BD9-81ED-4DB2-BD59-A6C34878D82A}">
                    <a16:rowId xmlns:a16="http://schemas.microsoft.com/office/drawing/2014/main" val="2841807951"/>
                  </a:ext>
                </a:extLst>
              </a:tr>
              <a:tr h="370840">
                <a:tc>
                  <a:txBody>
                    <a:bodyPr/>
                    <a:lstStyle/>
                    <a:p>
                      <a:r>
                        <a:rPr lang="en-US" sz="3600" dirty="0"/>
                        <a:t>Hindi</a:t>
                      </a:r>
                    </a:p>
                  </a:txBody>
                  <a:tcPr/>
                </a:tc>
                <a:tc>
                  <a:txBody>
                    <a:bodyPr/>
                    <a:lstStyle/>
                    <a:p>
                      <a:r>
                        <a:rPr lang="en-US" sz="3600" dirty="0"/>
                        <a:t>Slovenian</a:t>
                      </a:r>
                    </a:p>
                  </a:txBody>
                  <a:tcPr/>
                </a:tc>
                <a:tc>
                  <a:txBody>
                    <a:bodyPr/>
                    <a:lstStyle/>
                    <a:p>
                      <a:r>
                        <a:rPr lang="en-US" sz="3600" dirty="0"/>
                        <a:t>Polish</a:t>
                      </a:r>
                    </a:p>
                  </a:txBody>
                  <a:tcPr/>
                </a:tc>
                <a:tc>
                  <a:txBody>
                    <a:bodyPr/>
                    <a:lstStyle/>
                    <a:p>
                      <a:endParaRPr lang="en-US" sz="3600" dirty="0"/>
                    </a:p>
                  </a:txBody>
                  <a:tcPr/>
                </a:tc>
                <a:extLst>
                  <a:ext uri="{0D108BD9-81ED-4DB2-BD59-A6C34878D82A}">
                    <a16:rowId xmlns:a16="http://schemas.microsoft.com/office/drawing/2014/main" val="1951016183"/>
                  </a:ext>
                </a:extLst>
              </a:tr>
              <a:tr h="370840">
                <a:tc>
                  <a:txBody>
                    <a:bodyPr/>
                    <a:lstStyle/>
                    <a:p>
                      <a:r>
                        <a:rPr lang="en-US" sz="3600" dirty="0"/>
                        <a:t>Indonesian</a:t>
                      </a:r>
                    </a:p>
                  </a:txBody>
                  <a:tcPr/>
                </a:tc>
                <a:tc>
                  <a:txBody>
                    <a:bodyPr/>
                    <a:lstStyle/>
                    <a:p>
                      <a:r>
                        <a:rPr lang="en-US" sz="3600" dirty="0"/>
                        <a:t>Swedish</a:t>
                      </a:r>
                    </a:p>
                  </a:txBody>
                  <a:tcPr/>
                </a:tc>
                <a:tc>
                  <a:txBody>
                    <a:bodyPr/>
                    <a:lstStyle/>
                    <a:p>
                      <a:r>
                        <a:rPr lang="en-US" sz="3600" dirty="0"/>
                        <a:t>Romanian</a:t>
                      </a:r>
                    </a:p>
                  </a:txBody>
                  <a:tcPr/>
                </a:tc>
                <a:tc>
                  <a:txBody>
                    <a:bodyPr/>
                    <a:lstStyle/>
                    <a:p>
                      <a:endParaRPr lang="en-US" sz="3600" dirty="0"/>
                    </a:p>
                  </a:txBody>
                  <a:tcPr/>
                </a:tc>
                <a:extLst>
                  <a:ext uri="{0D108BD9-81ED-4DB2-BD59-A6C34878D82A}">
                    <a16:rowId xmlns:a16="http://schemas.microsoft.com/office/drawing/2014/main" val="1197625690"/>
                  </a:ext>
                </a:extLst>
              </a:tr>
              <a:tr h="370840">
                <a:tc>
                  <a:txBody>
                    <a:bodyPr/>
                    <a:lstStyle/>
                    <a:p>
                      <a:r>
                        <a:rPr lang="en-US" sz="3600" dirty="0"/>
                        <a:t>Italian</a:t>
                      </a:r>
                    </a:p>
                  </a:txBody>
                  <a:tcPr/>
                </a:tc>
                <a:tc>
                  <a:txBody>
                    <a:bodyPr/>
                    <a:lstStyle/>
                    <a:p>
                      <a:endParaRPr lang="en-US" sz="3600" dirty="0"/>
                    </a:p>
                  </a:txBody>
                  <a:tcPr/>
                </a:tc>
                <a:tc>
                  <a:txBody>
                    <a:bodyPr/>
                    <a:lstStyle/>
                    <a:p>
                      <a:r>
                        <a:rPr lang="en-US" sz="3600" dirty="0"/>
                        <a:t>Turkish</a:t>
                      </a:r>
                    </a:p>
                  </a:txBody>
                  <a:tcPr/>
                </a:tc>
                <a:tc>
                  <a:txBody>
                    <a:bodyPr/>
                    <a:lstStyle/>
                    <a:p>
                      <a:endParaRPr lang="en-US" sz="3600" dirty="0"/>
                    </a:p>
                  </a:txBody>
                  <a:tcPr/>
                </a:tc>
                <a:extLst>
                  <a:ext uri="{0D108BD9-81ED-4DB2-BD59-A6C34878D82A}">
                    <a16:rowId xmlns:a16="http://schemas.microsoft.com/office/drawing/2014/main" val="1929227302"/>
                  </a:ext>
                </a:extLst>
              </a:tr>
              <a:tr h="370840">
                <a:tc>
                  <a:txBody>
                    <a:bodyPr/>
                    <a:lstStyle/>
                    <a:p>
                      <a:r>
                        <a:rPr lang="en-US" sz="3600" dirty="0"/>
                        <a:t>Korean</a:t>
                      </a:r>
                    </a:p>
                  </a:txBody>
                  <a:tcPr/>
                </a:tc>
                <a:tc>
                  <a:txBody>
                    <a:bodyPr/>
                    <a:lstStyle/>
                    <a:p>
                      <a:endParaRPr lang="en-US" sz="3600" dirty="0"/>
                    </a:p>
                  </a:txBody>
                  <a:tcPr/>
                </a:tc>
                <a:tc>
                  <a:txBody>
                    <a:bodyPr/>
                    <a:lstStyle/>
                    <a:p>
                      <a:r>
                        <a:rPr lang="en-US" sz="3600" dirty="0"/>
                        <a:t>Ukrainian</a:t>
                      </a:r>
                    </a:p>
                  </a:txBody>
                  <a:tcPr/>
                </a:tc>
                <a:tc>
                  <a:txBody>
                    <a:bodyPr/>
                    <a:lstStyle/>
                    <a:p>
                      <a:endParaRPr lang="en-US" sz="3600" dirty="0"/>
                    </a:p>
                  </a:txBody>
                  <a:tcPr/>
                </a:tc>
                <a:extLst>
                  <a:ext uri="{0D108BD9-81ED-4DB2-BD59-A6C34878D82A}">
                    <a16:rowId xmlns:a16="http://schemas.microsoft.com/office/drawing/2014/main" val="3066399647"/>
                  </a:ext>
                </a:extLst>
              </a:tr>
              <a:tr h="370840">
                <a:tc>
                  <a:txBody>
                    <a:bodyPr/>
                    <a:lstStyle/>
                    <a:p>
                      <a:r>
                        <a:rPr lang="en-US" sz="3600" dirty="0"/>
                        <a:t>Latin</a:t>
                      </a:r>
                    </a:p>
                  </a:txBody>
                  <a:tcPr/>
                </a:tc>
                <a:tc>
                  <a:txBody>
                    <a:bodyPr/>
                    <a:lstStyle/>
                    <a:p>
                      <a:endParaRPr lang="en-US" sz="3600" dirty="0"/>
                    </a:p>
                  </a:txBody>
                  <a:tcPr/>
                </a:tc>
                <a:tc>
                  <a:txBody>
                    <a:bodyPr/>
                    <a:lstStyle/>
                    <a:p>
                      <a:r>
                        <a:rPr lang="en-US" sz="3600" dirty="0"/>
                        <a:t>Urdu</a:t>
                      </a:r>
                    </a:p>
                  </a:txBody>
                  <a:tcPr/>
                </a:tc>
                <a:tc>
                  <a:txBody>
                    <a:bodyPr/>
                    <a:lstStyle/>
                    <a:p>
                      <a:endParaRPr lang="en-US" sz="3600" dirty="0"/>
                    </a:p>
                  </a:txBody>
                  <a:tcPr/>
                </a:tc>
                <a:extLst>
                  <a:ext uri="{0D108BD9-81ED-4DB2-BD59-A6C34878D82A}">
                    <a16:rowId xmlns:a16="http://schemas.microsoft.com/office/drawing/2014/main" val="3781844191"/>
                  </a:ext>
                </a:extLst>
              </a:tr>
              <a:tr h="370840">
                <a:tc>
                  <a:txBody>
                    <a:bodyPr/>
                    <a:lstStyle/>
                    <a:p>
                      <a:r>
                        <a:rPr lang="en-US" sz="3600" dirty="0"/>
                        <a:t>Old Church Slavonic</a:t>
                      </a:r>
                    </a:p>
                  </a:txBody>
                  <a:tcPr/>
                </a:tc>
                <a:tc>
                  <a:txBody>
                    <a:bodyPr/>
                    <a:lstStyle/>
                    <a:p>
                      <a:endParaRPr lang="en-US" sz="3600" dirty="0"/>
                    </a:p>
                  </a:txBody>
                  <a:tcPr/>
                </a:tc>
                <a:tc>
                  <a:txBody>
                    <a:bodyPr/>
                    <a:lstStyle/>
                    <a:p>
                      <a:r>
                        <a:rPr lang="en-US" sz="3600" dirty="0"/>
                        <a:t>Vietnamese</a:t>
                      </a:r>
                    </a:p>
                  </a:txBody>
                  <a:tcPr/>
                </a:tc>
                <a:tc>
                  <a:txBody>
                    <a:bodyPr/>
                    <a:lstStyle/>
                    <a:p>
                      <a:endParaRPr lang="en-US" sz="3600" dirty="0"/>
                    </a:p>
                  </a:txBody>
                  <a:tcPr/>
                </a:tc>
                <a:extLst>
                  <a:ext uri="{0D108BD9-81ED-4DB2-BD59-A6C34878D82A}">
                    <a16:rowId xmlns:a16="http://schemas.microsoft.com/office/drawing/2014/main" val="2580098916"/>
                  </a:ext>
                </a:extLst>
              </a:tr>
              <a:tr h="370840">
                <a:tc>
                  <a:txBody>
                    <a:bodyPr/>
                    <a:lstStyle/>
                    <a:p>
                      <a:r>
                        <a:rPr lang="en-US" sz="3600" dirty="0"/>
                        <a:t>Polish</a:t>
                      </a:r>
                    </a:p>
                  </a:txBody>
                  <a:tcPr/>
                </a:tc>
                <a:tc>
                  <a:txBody>
                    <a:bodyPr/>
                    <a:lstStyle/>
                    <a:p>
                      <a:endParaRPr lang="en-US" sz="3600" dirty="0"/>
                    </a:p>
                  </a:txBody>
                  <a:tcPr/>
                </a:tc>
                <a:tc>
                  <a:txBody>
                    <a:bodyPr/>
                    <a:lstStyle/>
                    <a:p>
                      <a:endParaRPr lang="en-US" sz="3600" dirty="0"/>
                    </a:p>
                  </a:txBody>
                  <a:tcPr/>
                </a:tc>
                <a:tc>
                  <a:txBody>
                    <a:bodyPr/>
                    <a:lstStyle/>
                    <a:p>
                      <a:endParaRPr lang="en-US" sz="3600" dirty="0"/>
                    </a:p>
                  </a:txBody>
                  <a:tcPr/>
                </a:tc>
                <a:extLst>
                  <a:ext uri="{0D108BD9-81ED-4DB2-BD59-A6C34878D82A}">
                    <a16:rowId xmlns:a16="http://schemas.microsoft.com/office/drawing/2014/main" val="2731267176"/>
                  </a:ext>
                </a:extLst>
              </a:tr>
              <a:tr h="370840">
                <a:tc>
                  <a:txBody>
                    <a:bodyPr/>
                    <a:lstStyle/>
                    <a:p>
                      <a:r>
                        <a:rPr lang="en-US" sz="3600" dirty="0"/>
                        <a:t>Russian</a:t>
                      </a:r>
                    </a:p>
                  </a:txBody>
                  <a:tcPr/>
                </a:tc>
                <a:tc>
                  <a:txBody>
                    <a:bodyPr/>
                    <a:lstStyle/>
                    <a:p>
                      <a:endParaRPr lang="en-US" sz="3600" dirty="0"/>
                    </a:p>
                  </a:txBody>
                  <a:tcPr/>
                </a:tc>
                <a:tc>
                  <a:txBody>
                    <a:bodyPr/>
                    <a:lstStyle/>
                    <a:p>
                      <a:endParaRPr lang="en-US" sz="3600" dirty="0"/>
                    </a:p>
                  </a:txBody>
                  <a:tcPr/>
                </a:tc>
                <a:tc>
                  <a:txBody>
                    <a:bodyPr/>
                    <a:lstStyle/>
                    <a:p>
                      <a:endParaRPr lang="en-US" sz="3600" dirty="0"/>
                    </a:p>
                  </a:txBody>
                  <a:tcPr/>
                </a:tc>
                <a:extLst>
                  <a:ext uri="{0D108BD9-81ED-4DB2-BD59-A6C34878D82A}">
                    <a16:rowId xmlns:a16="http://schemas.microsoft.com/office/drawing/2014/main" val="1688544055"/>
                  </a:ext>
                </a:extLst>
              </a:tr>
              <a:tr h="370840">
                <a:tc>
                  <a:txBody>
                    <a:bodyPr/>
                    <a:lstStyle/>
                    <a:p>
                      <a:r>
                        <a:rPr lang="en-US" sz="3600" dirty="0"/>
                        <a:t>Serbian</a:t>
                      </a:r>
                    </a:p>
                  </a:txBody>
                  <a:tcPr/>
                </a:tc>
                <a:tc>
                  <a:txBody>
                    <a:bodyPr/>
                    <a:lstStyle/>
                    <a:p>
                      <a:endParaRPr lang="en-US" sz="3600" dirty="0"/>
                    </a:p>
                  </a:txBody>
                  <a:tcPr/>
                </a:tc>
                <a:tc>
                  <a:txBody>
                    <a:bodyPr/>
                    <a:lstStyle/>
                    <a:p>
                      <a:endParaRPr lang="en-US" sz="3600" dirty="0"/>
                    </a:p>
                  </a:txBody>
                  <a:tcPr/>
                </a:tc>
                <a:tc>
                  <a:txBody>
                    <a:bodyPr/>
                    <a:lstStyle/>
                    <a:p>
                      <a:endParaRPr lang="en-US" sz="3600" dirty="0"/>
                    </a:p>
                  </a:txBody>
                  <a:tcPr/>
                </a:tc>
                <a:extLst>
                  <a:ext uri="{0D108BD9-81ED-4DB2-BD59-A6C34878D82A}">
                    <a16:rowId xmlns:a16="http://schemas.microsoft.com/office/drawing/2014/main" val="1507438755"/>
                  </a:ext>
                </a:extLst>
              </a:tr>
              <a:tr h="370840">
                <a:tc>
                  <a:txBody>
                    <a:bodyPr/>
                    <a:lstStyle/>
                    <a:p>
                      <a:r>
                        <a:rPr lang="en-US" sz="3600" dirty="0"/>
                        <a:t>Spanish</a:t>
                      </a:r>
                    </a:p>
                  </a:txBody>
                  <a:tcPr/>
                </a:tc>
                <a:tc>
                  <a:txBody>
                    <a:bodyPr/>
                    <a:lstStyle/>
                    <a:p>
                      <a:endParaRPr lang="en-US" sz="3600" dirty="0"/>
                    </a:p>
                  </a:txBody>
                  <a:tcPr/>
                </a:tc>
                <a:tc>
                  <a:txBody>
                    <a:bodyPr/>
                    <a:lstStyle/>
                    <a:p>
                      <a:endParaRPr lang="en-US" sz="3600" dirty="0"/>
                    </a:p>
                  </a:txBody>
                  <a:tcPr/>
                </a:tc>
                <a:tc>
                  <a:txBody>
                    <a:bodyPr/>
                    <a:lstStyle/>
                    <a:p>
                      <a:endParaRPr lang="en-US" sz="3600" dirty="0"/>
                    </a:p>
                  </a:txBody>
                  <a:tcPr/>
                </a:tc>
                <a:extLst>
                  <a:ext uri="{0D108BD9-81ED-4DB2-BD59-A6C34878D82A}">
                    <a16:rowId xmlns:a16="http://schemas.microsoft.com/office/drawing/2014/main" val="1858223395"/>
                  </a:ext>
                </a:extLst>
              </a:tr>
              <a:tr h="370840">
                <a:tc>
                  <a:txBody>
                    <a:bodyPr/>
                    <a:lstStyle/>
                    <a:p>
                      <a:r>
                        <a:rPr lang="en-US" sz="3600" dirty="0"/>
                        <a:t>Uyghur</a:t>
                      </a:r>
                    </a:p>
                  </a:txBody>
                  <a:tcPr/>
                </a:tc>
                <a:tc>
                  <a:txBody>
                    <a:bodyPr/>
                    <a:lstStyle/>
                    <a:p>
                      <a:endParaRPr lang="en-US" sz="3600" dirty="0"/>
                    </a:p>
                  </a:txBody>
                  <a:tcPr/>
                </a:tc>
                <a:tc>
                  <a:txBody>
                    <a:bodyPr/>
                    <a:lstStyle/>
                    <a:p>
                      <a:endParaRPr lang="en-US" sz="3600" dirty="0"/>
                    </a:p>
                  </a:txBody>
                  <a:tcPr/>
                </a:tc>
                <a:tc>
                  <a:txBody>
                    <a:bodyPr/>
                    <a:lstStyle/>
                    <a:p>
                      <a:endParaRPr lang="en-US" sz="3600" dirty="0"/>
                    </a:p>
                  </a:txBody>
                  <a:tcPr/>
                </a:tc>
                <a:extLst>
                  <a:ext uri="{0D108BD9-81ED-4DB2-BD59-A6C34878D82A}">
                    <a16:rowId xmlns:a16="http://schemas.microsoft.com/office/drawing/2014/main" val="1025874290"/>
                  </a:ext>
                </a:extLst>
              </a:tr>
            </a:tbl>
          </a:graphicData>
        </a:graphic>
      </p:graphicFrame>
    </p:spTree>
    <p:extLst>
      <p:ext uri="{BB962C8B-B14F-4D97-AF65-F5344CB8AC3E}">
        <p14:creationId xmlns:p14="http://schemas.microsoft.com/office/powerpoint/2010/main" val="274812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60F56-354A-4B4C-92C3-6DBC0E1486F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454B3F7-28BD-4676-99AC-1A94E412904F}"/>
              </a:ext>
            </a:extLst>
          </p:cNvPr>
          <p:cNvPicPr>
            <a:picLocks noGrp="1" noChangeAspect="1"/>
          </p:cNvPicPr>
          <p:nvPr>
            <p:ph idx="1"/>
          </p:nvPr>
        </p:nvPicPr>
        <p:blipFill>
          <a:blip r:embed="rId2"/>
          <a:stretch>
            <a:fillRect/>
          </a:stretch>
        </p:blipFill>
        <p:spPr>
          <a:xfrm>
            <a:off x="880436" y="659131"/>
            <a:ext cx="25671128" cy="13829029"/>
          </a:xfrm>
        </p:spPr>
      </p:pic>
      <p:sp>
        <p:nvSpPr>
          <p:cNvPr id="6" name="TextBox 5">
            <a:extLst>
              <a:ext uri="{FF2B5EF4-FFF2-40B4-BE49-F238E27FC236}">
                <a16:creationId xmlns:a16="http://schemas.microsoft.com/office/drawing/2014/main" id="{FEA449B7-8175-4E50-9599-1ED671E47E71}"/>
              </a:ext>
            </a:extLst>
          </p:cNvPr>
          <p:cNvSpPr txBox="1"/>
          <p:nvPr/>
        </p:nvSpPr>
        <p:spPr>
          <a:xfrm>
            <a:off x="880436" y="15300960"/>
            <a:ext cx="25671128" cy="646331"/>
          </a:xfrm>
          <a:prstGeom prst="rect">
            <a:avLst/>
          </a:prstGeom>
          <a:noFill/>
        </p:spPr>
        <p:txBody>
          <a:bodyPr wrap="square" rtlCol="0">
            <a:spAutoFit/>
          </a:bodyPr>
          <a:lstStyle/>
          <a:p>
            <a:r>
              <a:rPr lang="en-US" sz="3600" dirty="0"/>
              <a:t>French: 3-way tie.  Not shown: Ancient Greek, Basque, Catalan, Galician, Gothic, Latin, Old Church Slavonic, Old French, Uyghur</a:t>
            </a:r>
          </a:p>
        </p:txBody>
      </p:sp>
    </p:spTree>
    <p:extLst>
      <p:ext uri="{BB962C8B-B14F-4D97-AF65-F5344CB8AC3E}">
        <p14:creationId xmlns:p14="http://schemas.microsoft.com/office/powerpoint/2010/main" val="3153329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TotalTime>
  <Words>748</Words>
  <Application>Microsoft Office PowerPoint</Application>
  <PresentationFormat>Custom</PresentationFormat>
  <Paragraphs>93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Helvetica</vt:lpstr>
      <vt:lpstr>Verdana</vt:lpstr>
      <vt:lpstr>Office Theme</vt:lpstr>
      <vt:lpstr>PowerPoint Presentation</vt:lpstr>
      <vt:lpstr>DARTS: Differentiable Architecture Search</vt:lpstr>
      <vt:lpstr>POS Tagging Results</vt:lpstr>
      <vt:lpstr>Choose Your Network!</vt:lpstr>
      <vt:lpstr>PowerPoint Presentation</vt:lpstr>
      <vt:lpstr>PowerPoint Presentation</vt:lpstr>
    </vt:vector>
  </TitlesOfParts>
  <Company>photo+design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Saba</dc:creator>
  <cp:lastModifiedBy>Garrett Bingham</cp:lastModifiedBy>
  <cp:revision>14</cp:revision>
  <dcterms:created xsi:type="dcterms:W3CDTF">2013-06-13T16:39:06Z</dcterms:created>
  <dcterms:modified xsi:type="dcterms:W3CDTF">2018-12-05T16:19:19Z</dcterms:modified>
</cp:coreProperties>
</file>